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59" r:id="rId4"/>
    <p:sldId id="271" r:id="rId5"/>
    <p:sldId id="267" r:id="rId6"/>
    <p:sldId id="260" r:id="rId7"/>
    <p:sldId id="262" r:id="rId8"/>
    <p:sldId id="270" r:id="rId9"/>
    <p:sldId id="263" r:id="rId10"/>
    <p:sldId id="264" r:id="rId11"/>
    <p:sldId id="268" r:id="rId12"/>
    <p:sldId id="276" r:id="rId13"/>
    <p:sldId id="277" r:id="rId14"/>
    <p:sldId id="275" r:id="rId15"/>
    <p:sldId id="280" r:id="rId16"/>
    <p:sldId id="278" r:id="rId17"/>
    <p:sldId id="279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C30D"/>
    <a:srgbClr val="FFFF00"/>
    <a:srgbClr val="1025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6" autoAdjust="0"/>
    <p:restoredTop sz="94660"/>
  </p:normalViewPr>
  <p:slideViewPr>
    <p:cSldViewPr>
      <p:cViewPr varScale="1">
        <p:scale>
          <a:sx n="109" d="100"/>
          <a:sy n="109" d="100"/>
        </p:scale>
        <p:origin x="174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E826-4367-8036-FBEA5E6FE3F6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E826-4367-8036-FBEA5E6FE3F6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E826-4367-8036-FBEA5E6FE3F6}"/>
              </c:ext>
            </c:extLst>
          </c:dPt>
          <c:cat>
            <c:numRef>
              <c:f>Лист1!$A$1:$A$4</c:f>
              <c:numCache>
                <c:formatCode>General</c:formatCode>
                <c:ptCount val="4"/>
                <c:pt idx="0">
                  <c:v>2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23</c:v>
                </c:pt>
                <c:pt idx="1">
                  <c:v>15</c:v>
                </c:pt>
                <c:pt idx="2">
                  <c:v>7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826-4367-8036-FBEA5E6FE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axId val="124462208"/>
        <c:axId val="124464128"/>
      </c:barChart>
      <c:catAx>
        <c:axId val="124462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 выпойки, ч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24464128"/>
        <c:crosses val="autoZero"/>
        <c:auto val="1"/>
        <c:lblAlgn val="ctr"/>
        <c:lblOffset val="100"/>
        <c:noMultiLvlLbl val="0"/>
      </c:catAx>
      <c:valAx>
        <c:axId val="124464128"/>
        <c:scaling>
          <c:orientation val="minMax"/>
        </c:scaling>
        <c:delete val="0"/>
        <c:axPos val="l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</a:t>
                </a:r>
                <a:r>
                  <a:rPr lang="ru-RU"/>
                  <a:t> всасывания </a:t>
                </a:r>
                <a:r>
                  <a:rPr lang="en-US"/>
                  <a:t>Ig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44622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F2B1F-9BFF-454F-8827-CCC9E95185E8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15892-22BA-4D9C-ACAE-339816B56A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86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DA1903-81A2-4B39-9A32-934E9AD3F388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33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419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38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1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C845D1E-AD33-486B-A92F-FA2E2A6FF90C}" type="slidenum">
              <a:rPr lang="ru-RU" smtClean="0"/>
              <a:pPr eaLnBrk="1" hangingPunct="1"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06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412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65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629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08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4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653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439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51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624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345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411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15892-22BA-4D9C-ACAE-339816B56A6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1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8 w 1722"/>
                <a:gd name="T1" fmla="*/ 54 h 66"/>
                <a:gd name="T2" fmla="*/ 1698 w 1722"/>
                <a:gd name="T3" fmla="*/ 48 h 66"/>
                <a:gd name="T4" fmla="*/ 0 w 1722"/>
                <a:gd name="T5" fmla="*/ 0 h 66"/>
                <a:gd name="T6" fmla="*/ 0 w 1722"/>
                <a:gd name="T7" fmla="*/ 36 h 66"/>
                <a:gd name="T8" fmla="*/ 1698 w 1722"/>
                <a:gd name="T9" fmla="*/ 54 h 66"/>
                <a:gd name="T10" fmla="*/ 1698 w 1722"/>
                <a:gd name="T11" fmla="*/ 5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3 w 975"/>
                <a:gd name="T1" fmla="*/ 48 h 101"/>
                <a:gd name="T2" fmla="*/ 96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3 w 975"/>
                <a:gd name="T9" fmla="*/ 48 h 101"/>
                <a:gd name="T10" fmla="*/ 96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7 w 2141"/>
                <a:gd name="T7" fmla="*/ 0 h 198"/>
                <a:gd name="T8" fmla="*/ 211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6 w 2517"/>
                <a:gd name="T1" fmla="*/ 276 h 276"/>
                <a:gd name="T2" fmla="*/ 2481 w 2517"/>
                <a:gd name="T3" fmla="*/ 204 h 276"/>
                <a:gd name="T4" fmla="*/ 2224 w 2517"/>
                <a:gd name="T5" fmla="*/ 0 h 276"/>
                <a:gd name="T6" fmla="*/ 0 w 2517"/>
                <a:gd name="T7" fmla="*/ 276 h 276"/>
                <a:gd name="T8" fmla="*/ 2146 w 2517"/>
                <a:gd name="T9" fmla="*/ 276 h 276"/>
                <a:gd name="T10" fmla="*/ 214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7 w 729"/>
                <a:gd name="T7" fmla="*/ 240 h 240"/>
                <a:gd name="T8" fmla="*/ 71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7 w 729"/>
                <a:gd name="T1" fmla="*/ 318 h 318"/>
                <a:gd name="T2" fmla="*/ 71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7 w 729"/>
                <a:gd name="T9" fmla="*/ 318 h 318"/>
                <a:gd name="T10" fmla="*/ 71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0E7BC-2074-45A6-A2AB-AE52C0FBAA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0F9EB-5720-4ED9-B429-BC4ED7272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ACA55-94FA-4011-9C53-35F0836003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56A05-85E8-4798-B30C-3A0F6F4D3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30584-778A-41E9-8C2F-EF1ABCB479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86328-77D3-4223-85E7-1AD1195C68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B41BE-E55B-4558-BDA6-A491CA53EC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0EB22-154B-4C0E-BA51-55CB42AE23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4B5D4-3362-4564-91B6-D88966276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53425-83E9-42C1-97CE-D08A3EC7D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43AA5-E8EF-4B72-9C02-C8820CC017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EA8F8-85BC-479A-B476-1D994FF11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8 w 1722"/>
                <a:gd name="T1" fmla="*/ 54 h 66"/>
                <a:gd name="T2" fmla="*/ 1698 w 1722"/>
                <a:gd name="T3" fmla="*/ 48 h 66"/>
                <a:gd name="T4" fmla="*/ 0 w 1722"/>
                <a:gd name="T5" fmla="*/ 0 h 66"/>
                <a:gd name="T6" fmla="*/ 0 w 1722"/>
                <a:gd name="T7" fmla="*/ 36 h 66"/>
                <a:gd name="T8" fmla="*/ 1698 w 1722"/>
                <a:gd name="T9" fmla="*/ 54 h 66"/>
                <a:gd name="T10" fmla="*/ 1698 w 1722"/>
                <a:gd name="T11" fmla="*/ 5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3 w 975"/>
                <a:gd name="T1" fmla="*/ 48 h 101"/>
                <a:gd name="T2" fmla="*/ 96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3 w 975"/>
                <a:gd name="T9" fmla="*/ 48 h 101"/>
                <a:gd name="T10" fmla="*/ 96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7 w 2141"/>
                <a:gd name="T7" fmla="*/ 0 h 198"/>
                <a:gd name="T8" fmla="*/ 211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6 w 2517"/>
                <a:gd name="T1" fmla="*/ 276 h 276"/>
                <a:gd name="T2" fmla="*/ 2481 w 2517"/>
                <a:gd name="T3" fmla="*/ 204 h 276"/>
                <a:gd name="T4" fmla="*/ 2224 w 2517"/>
                <a:gd name="T5" fmla="*/ 0 h 276"/>
                <a:gd name="T6" fmla="*/ 0 w 2517"/>
                <a:gd name="T7" fmla="*/ 276 h 276"/>
                <a:gd name="T8" fmla="*/ 2146 w 2517"/>
                <a:gd name="T9" fmla="*/ 276 h 276"/>
                <a:gd name="T10" fmla="*/ 214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7 w 729"/>
                <a:gd name="T7" fmla="*/ 240 h 240"/>
                <a:gd name="T8" fmla="*/ 71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7 w 729"/>
                <a:gd name="T1" fmla="*/ 318 h 318"/>
                <a:gd name="T2" fmla="*/ 71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7 w 729"/>
                <a:gd name="T9" fmla="*/ 318 h 318"/>
                <a:gd name="T10" fmla="*/ 71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731AB7F-4696-4594-B781-2401FDC8E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39.png"/><Relationship Id="rId5" Type="http://schemas.openxmlformats.org/officeDocument/2006/relationships/image" Target="../media/image33.jpg"/><Relationship Id="rId10" Type="http://schemas.openxmlformats.org/officeDocument/2006/relationships/image" Target="../media/image38.jpe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179388" y="5486400"/>
            <a:ext cx="8621712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1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Докладчик: кандидат ветеринарных наук</a:t>
            </a:r>
          </a:p>
          <a:p>
            <a:pPr>
              <a:defRPr/>
            </a:pPr>
            <a:r>
              <a:rPr lang="ru-RU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Финогенов Артём </a:t>
            </a:r>
            <a:r>
              <a:rPr lang="ru-RU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Юрьевич</a:t>
            </a:r>
          </a:p>
          <a:p>
            <a:pPr>
              <a:defRPr/>
            </a:pPr>
            <a:r>
              <a:rPr lang="ru-RU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</a:t>
            </a:r>
            <a:r>
              <a:rPr lang="ru-RU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ru-RU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8 029</a:t>
            </a:r>
            <a:r>
              <a:rPr lang="ru-RU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602 35 08 </a:t>
            </a:r>
            <a:endParaRPr lang="ru-RU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ru-RU" sz="2400" i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32856"/>
            <a:ext cx="4380356" cy="29523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0444" y="620688"/>
            <a:ext cx="774590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spc="0" dirty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Правила выращивания телят </a:t>
            </a:r>
            <a:endParaRPr lang="ru-RU" sz="3200" b="1" cap="all" spc="0" dirty="0" smtClean="0">
              <a:ln/>
              <a:solidFill>
                <a:srgbClr val="FFC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3200" b="1" cap="all" spc="0" dirty="0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 </a:t>
            </a:r>
            <a:r>
              <a:rPr lang="ru-RU" sz="3200" b="1" cap="all" spc="0" dirty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промышленных комплексах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584" y="-30161"/>
            <a:ext cx="1359526" cy="780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FFC000"/>
                </a:solidFill>
              </a:rPr>
              <a:t>Перевод в индивидуальные домики</a:t>
            </a:r>
            <a:endParaRPr lang="ru-RU" sz="3600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8" y="2366786"/>
            <a:ext cx="2791579" cy="288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949" y="2420887"/>
            <a:ext cx="4621017" cy="288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C000"/>
                </a:solidFill>
                <a:effectLst/>
              </a:rPr>
              <a:t>Свободный доступ с 4 дня</a:t>
            </a:r>
            <a:endParaRPr lang="ru-RU" sz="3200" b="1" dirty="0">
              <a:solidFill>
                <a:srgbClr val="FFC000"/>
              </a:solidFill>
              <a:effectLst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67944" y="2046427"/>
            <a:ext cx="4690864" cy="132474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</a:rPr>
              <a:t>к концентратам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799"/>
            <a:ext cx="216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4"/>
          <p:cNvSpPr txBox="1">
            <a:spLocks/>
          </p:cNvSpPr>
          <p:nvPr/>
        </p:nvSpPr>
        <p:spPr bwMode="auto">
          <a:xfrm>
            <a:off x="4067944" y="4957221"/>
            <a:ext cx="4824536" cy="13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</a:rPr>
              <a:t>к воде </a:t>
            </a:r>
            <a:r>
              <a:rPr lang="ru-RU" dirty="0" smtClean="0">
                <a:solidFill>
                  <a:srgbClr val="FFC000"/>
                </a:solidFill>
              </a:rPr>
              <a:t>(2-10 л в день)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85855"/>
            <a:ext cx="292881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962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Рубец теленка 6 недель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" b="18741"/>
          <a:stretch/>
        </p:blipFill>
        <p:spPr bwMode="auto">
          <a:xfrm>
            <a:off x="467544" y="1628800"/>
            <a:ext cx="8091222" cy="249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4509120"/>
            <a:ext cx="18002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</a:t>
            </a:r>
            <a:r>
              <a:rPr lang="ru-RU" dirty="0" smtClean="0"/>
              <a:t>олько выпойка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4509120"/>
            <a:ext cx="18002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ыпойка + комбикорм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13055" y="4508594"/>
            <a:ext cx="18002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ыпойка + сено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933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250654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334594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29220"/>
            <a:ext cx="336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70" y="3540159"/>
            <a:ext cx="336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3082" y="616788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 smtClean="0"/>
              <a:t>молоко</a:t>
            </a:r>
            <a:r>
              <a:rPr lang="ru-RU" sz="1400" i="1" dirty="0"/>
              <a:t>, сено и </a:t>
            </a:r>
            <a:r>
              <a:rPr lang="ru-RU" sz="1400" i="1" dirty="0" smtClean="0"/>
              <a:t>дробленная </a:t>
            </a:r>
            <a:r>
              <a:rPr lang="ru-RU" sz="1400" i="1" dirty="0" err="1" smtClean="0"/>
              <a:t>зерносмесь</a:t>
            </a:r>
            <a:r>
              <a:rPr lang="ru-RU" sz="1400" i="1" dirty="0" smtClean="0"/>
              <a:t> </a:t>
            </a:r>
          </a:p>
          <a:p>
            <a:r>
              <a:rPr lang="ru-RU" sz="1400" dirty="0" smtClean="0">
                <a:solidFill>
                  <a:srgbClr val="FFC000"/>
                </a:solidFill>
              </a:rPr>
              <a:t>длина </a:t>
            </a:r>
            <a:r>
              <a:rPr lang="ru-RU" sz="1400" dirty="0">
                <a:solidFill>
                  <a:srgbClr val="FFC000"/>
                </a:solidFill>
              </a:rPr>
              <a:t>ворсинок </a:t>
            </a:r>
            <a:r>
              <a:rPr lang="ru-RU" sz="1400" dirty="0" smtClean="0">
                <a:solidFill>
                  <a:srgbClr val="FFC000"/>
                </a:solidFill>
              </a:rPr>
              <a:t> 2-3 мм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12770" y="606015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цельный овес в смеси с ячменем </a:t>
            </a:r>
            <a:endParaRPr lang="ru-RU" sz="1400" dirty="0" smtClean="0"/>
          </a:p>
          <a:p>
            <a:r>
              <a:rPr lang="ru-RU" sz="1400" dirty="0" smtClean="0"/>
              <a:t>и </a:t>
            </a:r>
            <a:r>
              <a:rPr lang="ru-RU" sz="1400" dirty="0"/>
              <a:t>стартерный </a:t>
            </a:r>
            <a:r>
              <a:rPr lang="ru-RU" sz="1400" dirty="0" smtClean="0"/>
              <a:t>комбикорм</a:t>
            </a:r>
          </a:p>
          <a:p>
            <a:r>
              <a:rPr lang="ru-RU" sz="1400" dirty="0">
                <a:solidFill>
                  <a:srgbClr val="FF0000"/>
                </a:solidFill>
              </a:rPr>
              <a:t>длина ворсинок  </a:t>
            </a:r>
            <a:r>
              <a:rPr lang="ru-RU" sz="1400" dirty="0" smtClean="0">
                <a:solidFill>
                  <a:srgbClr val="FF0000"/>
                </a:solidFill>
              </a:rPr>
              <a:t>4-5 мм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2880715"/>
            <a:ext cx="15272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 smtClean="0">
                <a:solidFill>
                  <a:srgbClr val="FFFFFF"/>
                </a:solidFill>
              </a:rPr>
              <a:t>новорожденный</a:t>
            </a: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68144" y="2887601"/>
            <a:ext cx="837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 smtClean="0">
                <a:solidFill>
                  <a:srgbClr val="FFFFFF"/>
                </a:solidFill>
              </a:rPr>
              <a:t>30 дней</a:t>
            </a: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39952" y="4646270"/>
            <a:ext cx="734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 smtClean="0">
                <a:solidFill>
                  <a:srgbClr val="FFFFFF"/>
                </a:solidFill>
              </a:rPr>
              <a:t>63 дня</a:t>
            </a:r>
            <a:endParaRPr lang="ru-RU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3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ru-RU" sz="2400" b="1" dirty="0" smtClean="0">
                <a:solidFill>
                  <a:srgbClr val="FFCC00"/>
                </a:solidFill>
              </a:rPr>
              <a:t>МИКРОБИОЦЕНОЗ КИШЕЧНИКА – </a:t>
            </a:r>
            <a:br>
              <a:rPr lang="ru-RU" sz="2400" b="1" dirty="0" smtClean="0">
                <a:solidFill>
                  <a:srgbClr val="FFCC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>ЭКСТРАКОРПОРАЛЬНЫЙ ОРГАН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1800" dirty="0">
                <a:solidFill>
                  <a:srgbClr val="FFCC00"/>
                </a:solidFill>
              </a:rPr>
              <a:t/>
            </a:r>
            <a:br>
              <a:rPr lang="ru-RU" sz="1800" dirty="0">
                <a:solidFill>
                  <a:srgbClr val="FFCC00"/>
                </a:solidFill>
              </a:rPr>
            </a:br>
            <a:endParaRPr lang="ru-RU" sz="1800" dirty="0" smtClean="0">
              <a:solidFill>
                <a:srgbClr val="FFC000"/>
              </a:solidFill>
            </a:endParaRP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4032250" cy="416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7198" y="5718175"/>
            <a:ext cx="4044950" cy="646112"/>
          </a:xfrm>
          <a:prstGeom prst="rect">
            <a:avLst/>
          </a:prstGeom>
          <a:solidFill>
            <a:srgbClr val="00FF00"/>
          </a:solidFill>
          <a:scene3d>
            <a:camera prst="orthographicFront"/>
            <a:lightRig rig="threePt" dir="t"/>
          </a:scene3d>
          <a:sp3d extrusionH="76200">
            <a:bevelT prst="relaxedInset"/>
            <a:bevelB/>
            <a:extrusionClr>
              <a:srgbClr val="FFC000"/>
            </a:extrusionClr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Масса нормальной микрофлоры </a:t>
            </a:r>
          </a:p>
          <a:p>
            <a:pPr algn="ctr">
              <a:defRPr/>
            </a:pP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до 5% от массы тела</a:t>
            </a:r>
          </a:p>
        </p:txBody>
      </p:sp>
      <p:pic>
        <p:nvPicPr>
          <p:cNvPr id="410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1841499"/>
            <a:ext cx="4672012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71440" y="6038924"/>
            <a:ext cx="3889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r>
              <a:rPr lang="ru-RU" sz="1400" kern="0" dirty="0">
                <a:solidFill>
                  <a:srgbClr val="FF3300"/>
                </a:solidFill>
                <a:latin typeface="Arial"/>
              </a:rPr>
              <a:t>    </a:t>
            </a:r>
            <a:r>
              <a:rPr lang="ru-RU" sz="1400" kern="0" dirty="0">
                <a:solidFill>
                  <a:srgbClr val="FF9900"/>
                </a:solidFill>
                <a:latin typeface="Arial"/>
              </a:rPr>
              <a:t>60% ИММУННЫХ КЛЕТОК ОРГАНИЗМА НАХОДЯТСЯ В СЛИЗИСТОЙ КИШЕЧНИКА</a:t>
            </a:r>
            <a:endParaRPr lang="ru-RU" sz="1400" b="1" i="1" kern="0" dirty="0">
              <a:solidFill>
                <a:srgbClr val="FF9900"/>
              </a:solidFill>
              <a:latin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1358" y="6002797"/>
            <a:ext cx="2984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r>
              <a:rPr lang="ru-RU" sz="3200" kern="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!</a:t>
            </a:r>
            <a:endParaRPr lang="ru-RU" sz="32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75" y="0"/>
            <a:ext cx="3290739" cy="17728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7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>
                <a:solidFill>
                  <a:srgbClr val="FFC000"/>
                </a:solidFill>
              </a:rPr>
              <a:t>Чем вакцинировать?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80808"/>
            <a:ext cx="2791385" cy="2278682"/>
          </a:xfr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1401429" cy="1080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40968"/>
            <a:ext cx="987188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3" t="7232" r="26498" b="8015"/>
          <a:stretch/>
        </p:blipFill>
        <p:spPr>
          <a:xfrm>
            <a:off x="809737" y="4775866"/>
            <a:ext cx="1101626" cy="14322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32" y="2060968"/>
            <a:ext cx="1816647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161" y="3702927"/>
            <a:ext cx="1281600" cy="10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32" y="0"/>
            <a:ext cx="2541968" cy="1326437"/>
          </a:xfrm>
          <a:prstGeom prst="rect">
            <a:avLst/>
          </a:prstGeom>
        </p:spPr>
      </p:pic>
      <p:pic>
        <p:nvPicPr>
          <p:cNvPr id="6146" name="Picture 2" descr="https://encrypted-tbn3.gstatic.com/images?q=tbn:ANd9GcQ4e0bV81aIQw05cxGvKF_BFvo1LCvgvGyvBrqbYlyklyxwncWh5A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0" b="34250"/>
          <a:stretch/>
        </p:blipFill>
        <p:spPr bwMode="auto">
          <a:xfrm>
            <a:off x="3059832" y="5310198"/>
            <a:ext cx="2143125" cy="7340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019.radikal.ru/i614/1302/d7/ee95d4b5d40f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7" t="45468" r="62142" b="16512"/>
          <a:stretch/>
        </p:blipFill>
        <p:spPr bwMode="auto">
          <a:xfrm>
            <a:off x="6444208" y="5369023"/>
            <a:ext cx="1428808" cy="8467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393" y="1454402"/>
            <a:ext cx="1622951" cy="108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67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15" y="476672"/>
            <a:ext cx="7824109" cy="576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6385929" y="620688"/>
            <a:ext cx="1800200" cy="1440160"/>
          </a:xfrm>
          <a:prstGeom prst="wedgeEllipseCallo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accent5">
                    <a:lumMod val="10000"/>
                  </a:schemeClr>
                </a:solidFill>
              </a:rPr>
              <a:t>Больной,в</a:t>
            </a:r>
            <a:r>
              <a:rPr lang="ru-RU" b="1" dirty="0" smtClean="0">
                <a:solidFill>
                  <a:schemeClr val="accent5">
                    <a:lumMod val="10000"/>
                  </a:schemeClr>
                </a:solidFill>
              </a:rPr>
              <a:t> чеке всё увидите!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8797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C000"/>
                </a:solidFill>
              </a:rPr>
              <a:t>Эффективность вакцинации зависит от правильной диагностики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6" y="1628800"/>
            <a:ext cx="2144349" cy="14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8" y="5185654"/>
            <a:ext cx="2160000" cy="14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9" y="3429000"/>
            <a:ext cx="2152175" cy="144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3848" y="1628800"/>
            <a:ext cx="5544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200" dirty="0">
                <a:solidFill>
                  <a:srgbClr val="92D050"/>
                </a:solidFill>
              </a:rPr>
              <a:t>и</a:t>
            </a:r>
            <a:r>
              <a:rPr lang="ru-RU" sz="1200" dirty="0" smtClean="0">
                <a:solidFill>
                  <a:srgbClr val="92D050"/>
                </a:solidFill>
              </a:rPr>
              <a:t>нфекционный </a:t>
            </a:r>
            <a:r>
              <a:rPr lang="ru-RU" sz="1200" dirty="0" err="1" smtClean="0">
                <a:solidFill>
                  <a:srgbClr val="92D050"/>
                </a:solidFill>
              </a:rPr>
              <a:t>ринотрахеит</a:t>
            </a:r>
            <a:endParaRPr lang="ru-RU" sz="1200" dirty="0">
              <a:solidFill>
                <a:srgbClr val="92D05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 err="1">
                <a:solidFill>
                  <a:srgbClr val="92D050"/>
                </a:solidFill>
              </a:rPr>
              <a:t>в</a:t>
            </a:r>
            <a:r>
              <a:rPr lang="ru-RU" sz="1200" smtClean="0">
                <a:solidFill>
                  <a:srgbClr val="92D050"/>
                </a:solidFill>
              </a:rPr>
              <a:t>ирусная </a:t>
            </a:r>
            <a:r>
              <a:rPr lang="ru-RU" sz="1200" dirty="0" smtClean="0">
                <a:solidFill>
                  <a:srgbClr val="92D050"/>
                </a:solidFill>
              </a:rPr>
              <a:t>диарея  </a:t>
            </a:r>
            <a:endParaRPr lang="ru-RU" sz="1200" dirty="0">
              <a:solidFill>
                <a:srgbClr val="92D05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 smtClean="0">
                <a:solidFill>
                  <a:srgbClr val="92D050"/>
                </a:solidFill>
              </a:rPr>
              <a:t>парагрипп-3</a:t>
            </a:r>
            <a:endParaRPr lang="ru-RU" sz="1200" dirty="0">
              <a:solidFill>
                <a:srgbClr val="92D05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 err="1">
                <a:solidFill>
                  <a:srgbClr val="92D050"/>
                </a:solidFill>
              </a:rPr>
              <a:t>к</a:t>
            </a:r>
            <a:r>
              <a:rPr lang="ru-RU" sz="1200" dirty="0" err="1" smtClean="0">
                <a:solidFill>
                  <a:srgbClr val="92D050"/>
                </a:solidFill>
              </a:rPr>
              <a:t>оронавирусная</a:t>
            </a:r>
            <a:r>
              <a:rPr lang="ru-RU" sz="1200" dirty="0" smtClean="0">
                <a:solidFill>
                  <a:srgbClr val="92D050"/>
                </a:solidFill>
              </a:rPr>
              <a:t> инфекция</a:t>
            </a:r>
            <a:endParaRPr lang="ru-RU" sz="1200" dirty="0">
              <a:solidFill>
                <a:srgbClr val="92D05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 smtClean="0">
                <a:solidFill>
                  <a:srgbClr val="92D050"/>
                </a:solidFill>
              </a:rPr>
              <a:t>респираторно-синцитиальная инфекция</a:t>
            </a:r>
            <a:endParaRPr lang="ru-RU" sz="1200" dirty="0">
              <a:solidFill>
                <a:srgbClr val="92D05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 err="1" smtClean="0">
                <a:solidFill>
                  <a:srgbClr val="92D050"/>
                </a:solidFill>
              </a:rPr>
              <a:t>ротавирусная</a:t>
            </a:r>
            <a:r>
              <a:rPr lang="ru-RU" sz="1200" dirty="0" smtClean="0">
                <a:solidFill>
                  <a:srgbClr val="92D050"/>
                </a:solidFill>
              </a:rPr>
              <a:t> инфекция (серотипы G6 и G10)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92D050"/>
                </a:solidFill>
              </a:rPr>
              <a:t>…..?</a:t>
            </a:r>
            <a:endParaRPr lang="ru-RU" sz="12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87201" y="4499668"/>
            <a:ext cx="1239442" cy="369332"/>
          </a:xfrm>
          <a:prstGeom prst="rect">
            <a:avLst/>
          </a:prstGeom>
          <a:effectLst>
            <a:glow rad="127000">
              <a:srgbClr val="C00000"/>
            </a:glow>
          </a:effec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glow rad="127000">
                    <a:srgbClr val="C00000"/>
                  </a:glow>
                </a:effectLst>
              </a:rPr>
              <a:t>бактерии</a:t>
            </a:r>
            <a:endParaRPr lang="ru-RU" b="1" dirty="0">
              <a:solidFill>
                <a:srgbClr val="FF0000"/>
              </a:solidFill>
              <a:effectLst>
                <a:glow rad="127000">
                  <a:srgbClr val="C00000"/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53317" y="6245287"/>
            <a:ext cx="157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glow rad="127000">
                    <a:srgbClr val="FFC000"/>
                  </a:glow>
                </a:effectLst>
              </a:rPr>
              <a:t>простейшие</a:t>
            </a:r>
            <a:endParaRPr lang="ru-RU" b="1" dirty="0">
              <a:solidFill>
                <a:srgbClr val="FFFF00"/>
              </a:solidFill>
              <a:effectLst>
                <a:glow rad="127000">
                  <a:srgbClr val="FFC000"/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3808" y="3301667"/>
            <a:ext cx="60486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ru-RU" sz="1200" dirty="0" err="1">
                <a:solidFill>
                  <a:srgbClr val="FF0000"/>
                </a:solidFill>
              </a:rPr>
              <a:t>колибактериоз</a:t>
            </a:r>
            <a:r>
              <a:rPr lang="ru-RU" sz="1200" dirty="0">
                <a:solidFill>
                  <a:srgbClr val="FF0000"/>
                </a:solidFill>
              </a:rPr>
              <a:t> (</a:t>
            </a:r>
            <a:r>
              <a:rPr lang="ru-RU" sz="1200" i="1" dirty="0">
                <a:solidFill>
                  <a:srgbClr val="FF0000"/>
                </a:solidFill>
              </a:rPr>
              <a:t>О18, К99, А20, F41</a:t>
            </a:r>
            <a:r>
              <a:rPr lang="ru-RU" sz="1200" dirty="0">
                <a:solidFill>
                  <a:srgbClr val="FF0000"/>
                </a:solidFill>
              </a:rPr>
              <a:t> и др.)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</a:rPr>
              <a:t>сальмонеллез (</a:t>
            </a:r>
            <a:r>
              <a:rPr lang="en-US" sz="1200" i="1" dirty="0">
                <a:solidFill>
                  <a:srgbClr val="FF0000"/>
                </a:solidFill>
              </a:rPr>
              <a:t>S</a:t>
            </a:r>
            <a:r>
              <a:rPr lang="ru-RU" sz="1200" i="1" dirty="0">
                <a:solidFill>
                  <a:srgbClr val="FF0000"/>
                </a:solidFill>
              </a:rPr>
              <a:t>. </a:t>
            </a:r>
            <a:r>
              <a:rPr lang="en-US" sz="1200" i="1" dirty="0" err="1">
                <a:solidFill>
                  <a:srgbClr val="FF0000"/>
                </a:solidFill>
              </a:rPr>
              <a:t>dublin</a:t>
            </a:r>
            <a:r>
              <a:rPr lang="ru-RU" sz="1200" i="1" dirty="0">
                <a:solidFill>
                  <a:srgbClr val="FF0000"/>
                </a:solidFill>
              </a:rPr>
              <a:t>, </a:t>
            </a:r>
            <a:r>
              <a:rPr lang="en-US" sz="1200" i="1" dirty="0">
                <a:solidFill>
                  <a:srgbClr val="FF0000"/>
                </a:solidFill>
              </a:rPr>
              <a:t>S</a:t>
            </a:r>
            <a:r>
              <a:rPr lang="ru-RU" sz="1200" i="1" dirty="0">
                <a:solidFill>
                  <a:srgbClr val="FF0000"/>
                </a:solidFill>
              </a:rPr>
              <a:t>. </a:t>
            </a:r>
            <a:r>
              <a:rPr lang="en-US" sz="1200" i="1" dirty="0" err="1">
                <a:solidFill>
                  <a:srgbClr val="FF0000"/>
                </a:solidFill>
              </a:rPr>
              <a:t>typhimurium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ru-RU" sz="1200" dirty="0">
                <a:solidFill>
                  <a:srgbClr val="FF0000"/>
                </a:solidFill>
              </a:rPr>
              <a:t>и др.)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sz="1200" dirty="0" err="1">
                <a:solidFill>
                  <a:srgbClr val="FF0000"/>
                </a:solidFill>
              </a:rPr>
              <a:t>клебсиеллез</a:t>
            </a:r>
            <a:r>
              <a:rPr lang="ru-RU" sz="1200" dirty="0">
                <a:solidFill>
                  <a:srgbClr val="FF0000"/>
                </a:solidFill>
              </a:rPr>
              <a:t> (</a:t>
            </a:r>
            <a:r>
              <a:rPr lang="ru-RU" sz="1200" i="1" dirty="0">
                <a:solidFill>
                  <a:srgbClr val="FF0000"/>
                </a:solidFill>
              </a:rPr>
              <a:t>более 80 серотипов</a:t>
            </a:r>
            <a:r>
              <a:rPr lang="ru-RU" sz="1200" dirty="0">
                <a:solidFill>
                  <a:srgbClr val="FF0000"/>
                </a:solidFill>
              </a:rPr>
              <a:t>)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sz="1200" dirty="0" err="1">
                <a:solidFill>
                  <a:srgbClr val="FF0000"/>
                </a:solidFill>
              </a:rPr>
              <a:t>пастереллез</a:t>
            </a:r>
            <a:r>
              <a:rPr lang="ru-RU" sz="1200" dirty="0">
                <a:solidFill>
                  <a:srgbClr val="FF0000"/>
                </a:solidFill>
              </a:rPr>
              <a:t> (</a:t>
            </a:r>
            <a:r>
              <a:rPr lang="en-US" sz="1200" i="1" dirty="0" err="1">
                <a:solidFill>
                  <a:srgbClr val="FF0000"/>
                </a:solidFill>
              </a:rPr>
              <a:t>Pasteurella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en-US" sz="1200" i="1" dirty="0" err="1">
                <a:solidFill>
                  <a:srgbClr val="FF0000"/>
                </a:solidFill>
              </a:rPr>
              <a:t>multocida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ru-RU" sz="1200" i="1" dirty="0">
                <a:solidFill>
                  <a:srgbClr val="FF0000"/>
                </a:solidFill>
              </a:rPr>
              <a:t>сер. </a:t>
            </a:r>
            <a:r>
              <a:rPr lang="en-US" sz="1200" i="1" dirty="0">
                <a:solidFill>
                  <a:srgbClr val="FF0000"/>
                </a:solidFill>
              </a:rPr>
              <a:t>A, B, D;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i="1" dirty="0" err="1">
                <a:solidFill>
                  <a:srgbClr val="FF0000"/>
                </a:solidFill>
              </a:rPr>
              <a:t>Mannhemia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en-US" sz="1200" i="1" dirty="0" err="1">
                <a:solidFill>
                  <a:srgbClr val="FF0000"/>
                </a:solidFill>
              </a:rPr>
              <a:t>haemolytica</a:t>
            </a:r>
            <a:r>
              <a:rPr lang="en-US" sz="1200" dirty="0">
                <a:solidFill>
                  <a:srgbClr val="FF0000"/>
                </a:solidFill>
              </a:rPr>
              <a:t>)</a:t>
            </a:r>
            <a:endParaRPr lang="ru-RU" sz="1200" dirty="0">
              <a:solidFill>
                <a:srgbClr val="FF0000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ru-RU" sz="1200" dirty="0" err="1">
                <a:solidFill>
                  <a:srgbClr val="FF0000"/>
                </a:solidFill>
              </a:rPr>
              <a:t>энаэробная</a:t>
            </a:r>
            <a:r>
              <a:rPr lang="ru-RU" sz="1200" dirty="0">
                <a:solidFill>
                  <a:srgbClr val="FF0000"/>
                </a:solidFill>
              </a:rPr>
              <a:t> </a:t>
            </a:r>
            <a:r>
              <a:rPr lang="ru-RU" sz="1200" dirty="0" err="1">
                <a:solidFill>
                  <a:srgbClr val="FF0000"/>
                </a:solidFill>
              </a:rPr>
              <a:t>энтеротоксемия</a:t>
            </a:r>
            <a:r>
              <a:rPr lang="en-US" sz="1200" dirty="0">
                <a:solidFill>
                  <a:srgbClr val="FF0000"/>
                </a:solidFill>
              </a:rPr>
              <a:t> (</a:t>
            </a:r>
            <a:r>
              <a:rPr lang="en-US" sz="1200" i="1" dirty="0">
                <a:solidFill>
                  <a:srgbClr val="FF0000"/>
                </a:solidFill>
              </a:rPr>
              <a:t>Clostridium </a:t>
            </a:r>
            <a:r>
              <a:rPr lang="en-US" sz="1200" i="1" dirty="0" err="1">
                <a:solidFill>
                  <a:srgbClr val="FF0000"/>
                </a:solidFill>
              </a:rPr>
              <a:t>chauvoi</a:t>
            </a:r>
            <a:r>
              <a:rPr lang="en-US" sz="1200" i="1" dirty="0">
                <a:solidFill>
                  <a:srgbClr val="FF0000"/>
                </a:solidFill>
              </a:rPr>
              <a:t>, Cl. </a:t>
            </a:r>
            <a:r>
              <a:rPr lang="en-US" sz="1200" i="1" dirty="0" err="1">
                <a:solidFill>
                  <a:srgbClr val="FF0000"/>
                </a:solidFill>
              </a:rPr>
              <a:t>septicum</a:t>
            </a:r>
            <a:r>
              <a:rPr lang="en-US" sz="1200" i="1" dirty="0">
                <a:solidFill>
                  <a:srgbClr val="FF0000"/>
                </a:solidFill>
              </a:rPr>
              <a:t>, Cl. </a:t>
            </a:r>
            <a:r>
              <a:rPr lang="en-US" sz="1200" i="1" dirty="0" err="1">
                <a:solidFill>
                  <a:srgbClr val="FF0000"/>
                </a:solidFill>
              </a:rPr>
              <a:t>haemolyticum</a:t>
            </a:r>
            <a:r>
              <a:rPr lang="en-US" sz="1200" i="1" dirty="0">
                <a:solidFill>
                  <a:srgbClr val="FF0000"/>
                </a:solidFill>
              </a:rPr>
              <a:t>, Cl. </a:t>
            </a:r>
            <a:r>
              <a:rPr lang="en-US" sz="1200" i="1" dirty="0" err="1">
                <a:solidFill>
                  <a:srgbClr val="FF0000"/>
                </a:solidFill>
              </a:rPr>
              <a:t>novyi</a:t>
            </a:r>
            <a:r>
              <a:rPr lang="en-US" sz="1200" i="1" dirty="0">
                <a:solidFill>
                  <a:srgbClr val="FF0000"/>
                </a:solidFill>
              </a:rPr>
              <a:t>, Cl. </a:t>
            </a:r>
            <a:r>
              <a:rPr lang="en-US" sz="1200" i="1" dirty="0" err="1">
                <a:solidFill>
                  <a:srgbClr val="FF0000"/>
                </a:solidFill>
              </a:rPr>
              <a:t>sordellii</a:t>
            </a:r>
            <a:r>
              <a:rPr lang="en-US" sz="1200" i="1" dirty="0">
                <a:solidFill>
                  <a:srgbClr val="FF0000"/>
                </a:solidFill>
              </a:rPr>
              <a:t>, Cl. </a:t>
            </a:r>
            <a:r>
              <a:rPr lang="en-US" sz="1200" i="1" dirty="0" err="1">
                <a:solidFill>
                  <a:srgbClr val="FF0000"/>
                </a:solidFill>
              </a:rPr>
              <a:t>perfringens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ru-RU" sz="1200" i="1" dirty="0">
                <a:solidFill>
                  <a:srgbClr val="FF0000"/>
                </a:solidFill>
              </a:rPr>
              <a:t>типа А</a:t>
            </a:r>
            <a:r>
              <a:rPr lang="en-US" sz="1200" i="1" dirty="0">
                <a:solidFill>
                  <a:srgbClr val="FF0000"/>
                </a:solidFill>
              </a:rPr>
              <a:t>, B, </a:t>
            </a:r>
            <a:r>
              <a:rPr lang="ru-RU" sz="1200" i="1" dirty="0">
                <a:solidFill>
                  <a:srgbClr val="FF0000"/>
                </a:solidFill>
              </a:rPr>
              <a:t>С</a:t>
            </a:r>
            <a:r>
              <a:rPr lang="en-US" sz="1200" i="1" dirty="0">
                <a:solidFill>
                  <a:srgbClr val="FF0000"/>
                </a:solidFill>
              </a:rPr>
              <a:t>, D, E</a:t>
            </a:r>
            <a:r>
              <a:rPr lang="en-US" sz="1200" dirty="0">
                <a:solidFill>
                  <a:srgbClr val="FF0000"/>
                </a:solidFill>
              </a:rPr>
              <a:t>)</a:t>
            </a:r>
            <a:endParaRPr lang="ru-RU" sz="1200" dirty="0">
              <a:solidFill>
                <a:srgbClr val="FF0000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</a:rPr>
              <a:t>лептоспироз</a:t>
            </a:r>
            <a:r>
              <a:rPr lang="en-US" sz="1200" dirty="0">
                <a:solidFill>
                  <a:srgbClr val="FF0000"/>
                </a:solidFill>
              </a:rPr>
              <a:t> (</a:t>
            </a:r>
            <a:r>
              <a:rPr lang="en-US" sz="1200" i="1" dirty="0">
                <a:solidFill>
                  <a:srgbClr val="FF0000"/>
                </a:solidFill>
              </a:rPr>
              <a:t>L. </a:t>
            </a:r>
            <a:r>
              <a:rPr lang="en-US" sz="1200" i="1" dirty="0" err="1">
                <a:solidFill>
                  <a:srgbClr val="FF0000"/>
                </a:solidFill>
              </a:rPr>
              <a:t>canicola</a:t>
            </a:r>
            <a:r>
              <a:rPr lang="en-US" sz="1200" i="1" dirty="0">
                <a:solidFill>
                  <a:srgbClr val="FF0000"/>
                </a:solidFill>
              </a:rPr>
              <a:t>, L. </a:t>
            </a:r>
            <a:r>
              <a:rPr lang="en-US" sz="1200" i="1" dirty="0" err="1">
                <a:solidFill>
                  <a:srgbClr val="FF0000"/>
                </a:solidFill>
              </a:rPr>
              <a:t>grippotyphosa</a:t>
            </a:r>
            <a:r>
              <a:rPr lang="en-US" sz="1200" i="1" dirty="0">
                <a:solidFill>
                  <a:srgbClr val="FF0000"/>
                </a:solidFill>
              </a:rPr>
              <a:t>, L. </a:t>
            </a:r>
            <a:r>
              <a:rPr lang="en-US" sz="1200" i="1" dirty="0" err="1">
                <a:solidFill>
                  <a:srgbClr val="FF0000"/>
                </a:solidFill>
              </a:rPr>
              <a:t>hardjo</a:t>
            </a:r>
            <a:r>
              <a:rPr lang="en-US" sz="1200" i="1" dirty="0">
                <a:solidFill>
                  <a:srgbClr val="FF0000"/>
                </a:solidFill>
              </a:rPr>
              <a:t>, L. </a:t>
            </a:r>
            <a:r>
              <a:rPr lang="en-US" sz="1200" i="1" dirty="0" err="1">
                <a:solidFill>
                  <a:srgbClr val="FF0000"/>
                </a:solidFill>
              </a:rPr>
              <a:t>Icterohaemorrhagiae</a:t>
            </a:r>
            <a:r>
              <a:rPr lang="en-US" sz="1200" i="1" dirty="0">
                <a:solidFill>
                  <a:srgbClr val="FF0000"/>
                </a:solidFill>
              </a:rPr>
              <a:t>, L. </a:t>
            </a:r>
            <a:r>
              <a:rPr lang="en-US" sz="1200" i="1" dirty="0" err="1">
                <a:solidFill>
                  <a:srgbClr val="FF0000"/>
                </a:solidFill>
              </a:rPr>
              <a:t>pomona</a:t>
            </a:r>
            <a:r>
              <a:rPr lang="en-US" sz="1200" i="1" dirty="0">
                <a:solidFill>
                  <a:srgbClr val="FF0000"/>
                </a:solidFill>
              </a:rPr>
              <a:t>)</a:t>
            </a:r>
            <a:endParaRPr lang="ru-RU" sz="1200" dirty="0">
              <a:solidFill>
                <a:srgbClr val="FF0000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ru-RU" sz="1200" dirty="0" err="1">
                <a:solidFill>
                  <a:srgbClr val="FF0000"/>
                </a:solidFill>
              </a:rPr>
              <a:t>протеоз</a:t>
            </a:r>
            <a:r>
              <a:rPr lang="en-US" sz="1200" dirty="0">
                <a:solidFill>
                  <a:srgbClr val="FF0000"/>
                </a:solidFill>
              </a:rPr>
              <a:t> (</a:t>
            </a:r>
            <a:r>
              <a:rPr lang="en-US" sz="1200" i="1" dirty="0">
                <a:solidFill>
                  <a:srgbClr val="FF0000"/>
                </a:solidFill>
              </a:rPr>
              <a:t>Proteus mirabilis, P. vulgaris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  <a:endParaRPr lang="ru-RU" sz="1200" dirty="0" smtClean="0">
              <a:solidFill>
                <a:srgbClr val="FF0000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FF0000"/>
                </a:solidFill>
              </a:rPr>
              <a:t>…..?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21588" y="2699468"/>
            <a:ext cx="1055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  <a:effectLst>
                  <a:glow rad="127000">
                    <a:srgbClr val="00B050"/>
                  </a:glow>
                </a:effectLst>
              </a:rPr>
              <a:t>вирусы</a:t>
            </a:r>
            <a:endParaRPr lang="ru-RU" b="1" dirty="0">
              <a:solidFill>
                <a:srgbClr val="92D050"/>
              </a:solidFill>
              <a:effectLst>
                <a:glow rad="127000">
                  <a:srgbClr val="00B050"/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5720988"/>
            <a:ext cx="16378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solidFill>
                  <a:srgbClr val="FFFF00"/>
                </a:solidFill>
                <a:latin typeface="arial"/>
              </a:rPr>
              <a:t>Криптоспоридиоз</a:t>
            </a:r>
            <a:endParaRPr lang="ru-RU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ru-RU" sz="1800" b="1" dirty="0">
                <a:solidFill>
                  <a:srgbClr val="92D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ОБЯЗАТЕЛЬНЫЕ ТРЕБОВАНИЯ</a:t>
            </a:r>
            <a:r>
              <a:rPr lang="ru-RU" sz="1800" dirty="0">
                <a:solidFill>
                  <a:srgbClr val="92D050"/>
                </a:solidFill>
                <a:effectLst/>
                <a:latin typeface="Arial" pitchFamily="34" charset="0"/>
              </a:rPr>
              <a:t/>
            </a:r>
            <a:br>
              <a:rPr lang="ru-RU" sz="1800" dirty="0">
                <a:solidFill>
                  <a:srgbClr val="92D050"/>
                </a:solidFill>
                <a:effectLst/>
                <a:latin typeface="Arial" pitchFamily="34" charset="0"/>
              </a:rPr>
            </a:br>
            <a:r>
              <a:rPr lang="ru-RU" sz="1800" b="1" dirty="0">
                <a:solidFill>
                  <a:srgbClr val="92D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молочно-товарных комплексов</a:t>
            </a:r>
            <a:r>
              <a:rPr lang="ru-RU" sz="1800" dirty="0">
                <a:solidFill>
                  <a:srgbClr val="92D050"/>
                </a:solidFill>
                <a:effectLst/>
                <a:latin typeface="Arial" pitchFamily="34" charset="0"/>
              </a:rPr>
              <a:t/>
            </a:r>
            <a:br>
              <a:rPr lang="ru-RU" sz="1800" dirty="0">
                <a:solidFill>
                  <a:srgbClr val="92D050"/>
                </a:solidFill>
                <a:effectLst/>
                <a:latin typeface="Arial" pitchFamily="34" charset="0"/>
              </a:rPr>
            </a:br>
            <a:r>
              <a:rPr lang="ru-RU" sz="1800" b="1" dirty="0">
                <a:solidFill>
                  <a:srgbClr val="92D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профилактике и мерам борьбы</a:t>
            </a:r>
            <a:r>
              <a:rPr lang="ru-RU" sz="1800" dirty="0">
                <a:solidFill>
                  <a:srgbClr val="92D050"/>
                </a:solidFill>
                <a:effectLst/>
                <a:latin typeface="Arial" pitchFamily="34" charset="0"/>
              </a:rPr>
              <a:t/>
            </a:r>
            <a:br>
              <a:rPr lang="ru-RU" sz="1800" dirty="0">
                <a:solidFill>
                  <a:srgbClr val="92D050"/>
                </a:solidFill>
                <a:effectLst/>
                <a:latin typeface="Arial" pitchFamily="34" charset="0"/>
              </a:rPr>
            </a:br>
            <a:r>
              <a:rPr lang="ru-RU" sz="1800" b="1" dirty="0">
                <a:solidFill>
                  <a:srgbClr val="92D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болезнями молодняка (0-3 </a:t>
            </a:r>
            <a:r>
              <a:rPr lang="ru-RU" sz="1800" b="1" dirty="0" err="1" smtClean="0">
                <a:solidFill>
                  <a:srgbClr val="92D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</a:t>
            </a:r>
            <a:r>
              <a:rPr lang="ru-RU" sz="1800" b="1" dirty="0" smtClean="0">
                <a:solidFill>
                  <a:srgbClr val="92D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ru-RU" sz="1800" dirty="0">
              <a:solidFill>
                <a:srgbClr val="92D05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0115323"/>
              </p:ext>
            </p:extLst>
          </p:nvPr>
        </p:nvGraphicFramePr>
        <p:xfrm>
          <a:off x="827584" y="1772816"/>
          <a:ext cx="7776864" cy="3276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4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2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Диагностические мероприятия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Клинический осмотр всех телят.</a:t>
                      </a:r>
                      <a:endParaRPr lang="ru-RU" sz="1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Ежедневно, не реже 2 раз в день</a:t>
                      </a:r>
                      <a:endParaRPr lang="ru-RU" sz="10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Биохимические и гематологические исследования крови для диагностики скрытых нарушений.</a:t>
                      </a:r>
                      <a:endParaRPr lang="ru-RU" sz="1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раз в 30 дней от 5-10 телят.</a:t>
                      </a:r>
                      <a:endParaRPr lang="ru-RU" sz="1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Диагностика видового состава и серотипов бактерий и вирусов для подбора вакцины.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</a:t>
                      </a:r>
                      <a:r>
                        <a:rPr lang="ru-RU" sz="1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невакцинированных</a:t>
                      </a: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коров (нетелей) проверяют наличие антител к возбудителям инфекционных болезней. От больных коров (телят) проверяют </a:t>
                      </a:r>
                      <a:r>
                        <a:rPr lang="ru-RU" sz="1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патматериал</a:t>
                      </a: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наличие вирусов (бактерий) согласно действующих нормативно-правовых актов.</a:t>
                      </a:r>
                      <a:endParaRPr lang="ru-RU" sz="1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не менее 5 голов соответствующих возрастных групп 2 раз в год в хозяйствах с высокой (более 30%) заболеваемостью гинекологическими, респираторными или желудочно-кишечными болезнями. </a:t>
                      </a:r>
                      <a:endParaRPr lang="ru-RU" sz="1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Гельминтологические исследования (на простейшие и </a:t>
                      </a:r>
                      <a:r>
                        <a:rPr lang="ru-RU" sz="1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нематодозы</a:t>
                      </a: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ru-RU" sz="1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неблагополучных (более 30%)  по желудочно-кишечным болезням хозяйствах – при первом проявлении </a:t>
                      </a:r>
                      <a:r>
                        <a:rPr lang="ru-RU" sz="1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диарейного</a:t>
                      </a: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синдрома от не менее 5 телят.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остальных хозяйствах – 1 раз в квартал.</a:t>
                      </a:r>
                      <a:endParaRPr lang="ru-RU" sz="1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365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480539"/>
              </p:ext>
            </p:extLst>
          </p:nvPr>
        </p:nvGraphicFramePr>
        <p:xfrm>
          <a:off x="467544" y="476667"/>
          <a:ext cx="8208912" cy="6157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0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46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Профилактические мероприятия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3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Вакцинация стельных коров (нетелей) против инфекционных заболеваний в неблагополучных и угрожаемых хозяйствах.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2-1,5 мес. до отёла с учетом данных лабораторных исследований.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3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Перевод коров (нетелей) в родильные боксы после санитарно- гигиенической обработки кожи с применением </a:t>
                      </a:r>
                      <a:r>
                        <a:rPr lang="ru-RU" sz="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дез</a:t>
                      </a: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средств.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12-24 часа  до отела.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3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Санация задней части  крупа, промежности, хвоста, наружных половых органов теплой водой с мылом и орошением  слабым раствором   дезинфицирующих   средств.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появлении первых призна­ков родов.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8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индивидуальных домиков (механическая очистка, дезинфекция, смена подстилки).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Заранее (за 3-7 дней)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Обтереть теленка насухо, очистить рот и ноздри от слизи.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Обтереть теленка насухо, очистить рот и ноздри от слизи.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Пуповину закупорить и обработать дезинфицирующим средством.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первые  10-20 минут после рождения.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Разморозить молозиво в водяной бане при температуре не выше 40 ºС.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появлении первых призна­ков родов.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6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Выпоить молозиво 2 л (через сосковую поилку с приподнятой вверх головой) или лучше через зонд 4 л.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первое выпаивание теленок должен получит не менее 80 г иммуноглобулинов.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 молозива должна быть 37º (30-40º) С.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течение 1 часа после рождения.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Вторая выпойка молозива 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через 6-9 часов.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50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Заготовить молозиво после его проверки (лучше от </a:t>
                      </a:r>
                      <a:r>
                        <a:rPr lang="ru-RU" sz="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стародойных</a:t>
                      </a: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коров).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Проверить содержание иммуноглобулинов в молозиве у коров при первом доении. Замораживается молозиво только при содержании иммуноглобулинов более 55 г/л.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первом доении после родов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Перевод в индивидуальные домики.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После первой выпойки молозива и до 45-60 дней.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Выпойка молозива.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Первые 3 дня после рождения.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58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Обработка телят витаминами (A, D, E - обязательно) и микроэлементами (Fe, Se - обязательно).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2 день после рождения.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Выпойка молока (ЗЦМ) 10-12% от живой массы в день.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4 дня после рождения до 8-10 недель.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58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Молоко от маститных коров или с остаточным количеством антибиотиков не рекомендуется для выпаивания (выпаивается только на откорме).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исключительных случаях такое молоко выпаивается в конце молочного периода после пастеризации, сквашивания и использования пробиотиков (предпочтительно бациллярных) на протяжении всего периода выпаивания.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3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Обеспечить свободный доступ к чистой воде от 2 до 10 л в день.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4 дня после рождения 24 часа в сутки. В холодное время года выпаивать теплую воду через 2 часа после кормления молоком.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58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Обеспечить свободный доступ к концентратам (КР-1 или аналог), цельной или плющенной кукурузе, овсу.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4 дня после рождения в свободном доступе.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0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Выпаивание телятам пробиотиков (бациллярных).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4 дня ежедневно до окончания молочного периода.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837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Приучение к грубым кормам (сено, сенаж, силос, кормосмесь). В возрасте 2 месяцев уровень сырого протеина в кг сухого вещества рациона должен составлять 18-19%  и 11,2 МДж переваримой энергии.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 месяца.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0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Перевод в телятник.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45-60 дней.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837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Вакцинация, дегельминтизация телят.</a:t>
                      </a:r>
                      <a:endParaRPr lang="ru-RU" sz="800" b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неблагополучных и угрожаемых по инфекционным болезням хозяйствах с учетом видовой и </a:t>
                      </a:r>
                      <a:r>
                        <a:rPr lang="ru-RU" sz="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серотиповой</a:t>
                      </a: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принадлежности возбудителя согласно инструкции по применению вакцины и препаратов.</a:t>
                      </a:r>
                      <a:endParaRPr lang="ru-RU" sz="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66" marR="19066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02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экономика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2357430"/>
            <a:ext cx="695513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 ПЕРЕБОЛЕВШИХ ТЕЛЯТ В БУДУЩЕМ:</a:t>
            </a:r>
          </a:p>
          <a:p>
            <a:endParaRPr lang="ru-RU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FFC000"/>
                </a:solidFill>
              </a:rPr>
              <a:t>молочная продуктивность ниже примерно на 10-15%</a:t>
            </a:r>
          </a:p>
          <a:p>
            <a:pPr marL="457200" indent="-457200">
              <a:buFont typeface="Wingdings" pitchFamily="2" charset="2"/>
              <a:buChar char="Ø"/>
            </a:pPr>
            <a:endParaRPr lang="ru-RU" sz="2800" dirty="0" smtClean="0">
              <a:solidFill>
                <a:srgbClr val="FFC00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FFC000"/>
                </a:solidFill>
              </a:rPr>
              <a:t>повышенная восприимчивость к инфекционным болезням</a:t>
            </a:r>
          </a:p>
          <a:p>
            <a:pPr marL="457200" indent="-457200">
              <a:buFont typeface="Wingdings" pitchFamily="2" charset="2"/>
              <a:buChar char="Ø"/>
            </a:pPr>
            <a:endParaRPr lang="ru-RU" sz="2800" dirty="0" smtClean="0">
              <a:solidFill>
                <a:srgbClr val="FFC00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>
                <a:solidFill>
                  <a:srgbClr val="FFC000"/>
                </a:solidFill>
              </a:rPr>
              <a:t>п</a:t>
            </a:r>
            <a:r>
              <a:rPr lang="ru-RU" sz="2800" dirty="0" smtClean="0">
                <a:solidFill>
                  <a:srgbClr val="FFC000"/>
                </a:solidFill>
              </a:rPr>
              <a:t>роблемы с воспроизводством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59" y="1934"/>
            <a:ext cx="2961117" cy="22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FFC000"/>
                </a:solidFill>
              </a:rPr>
              <a:t>Здоровье теленка начинается с сухостойной коровы</a:t>
            </a:r>
            <a:endParaRPr lang="ru-RU" sz="3600" dirty="0">
              <a:solidFill>
                <a:srgbClr val="FFC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r="10969"/>
          <a:stretch/>
        </p:blipFill>
        <p:spPr>
          <a:xfrm>
            <a:off x="899593" y="2132857"/>
            <a:ext cx="2831201" cy="252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6"/>
            <a:ext cx="2561826" cy="252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5091374"/>
            <a:ext cx="2232248" cy="11521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Контроль за состоянием обмена веществ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56869" y="5091374"/>
            <a:ext cx="2232248" cy="11521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Подбор вакцины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2962672" cy="558899"/>
          </a:xfrm>
        </p:spPr>
        <p:txBody>
          <a:bodyPr/>
          <a:lstStyle/>
          <a:p>
            <a:pPr marL="341313" lvl="0" indent="-341313">
              <a:spcBef>
                <a:spcPct val="20000"/>
              </a:spcBef>
            </a:pPr>
            <a:r>
              <a:rPr lang="ru-RU" sz="1800" b="1" dirty="0" smtClean="0">
                <a:solidFill>
                  <a:srgbClr val="FFC000"/>
                </a:solidFill>
                <a:ea typeface="+mn-ea"/>
                <a:cs typeface="+mn-cs"/>
              </a:rPr>
              <a:t>БИОХИМИЯ</a:t>
            </a:r>
            <a:endParaRPr lang="ru-RU" b="1" dirty="0">
              <a:solidFill>
                <a:srgbClr val="FFC00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853126"/>
              </p:ext>
            </p:extLst>
          </p:nvPr>
        </p:nvGraphicFramePr>
        <p:xfrm>
          <a:off x="251520" y="2132856"/>
          <a:ext cx="4608511" cy="438131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8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ALAT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Аланинаминотрансфераза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ALP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Щелочная фосфатаза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AMYL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Амилаза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ASAT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Аспартатаминотрансфераза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BILD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Билирубин прямой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BILT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Билирубин общий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CALC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Кальций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CHOL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Холестерин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CK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Креатининкиназа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CREA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Креатинин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FERR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Железо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GGT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гамма-</a:t>
                      </a:r>
                      <a:r>
                        <a:rPr lang="ru-RU" sz="1100" b="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Глутамилтрансфераза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CLUC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Глюкоза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LDH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Лактатдегидрогеназа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MG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Магний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16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PHOS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Фосфор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TG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Триглицериды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18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TOTP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Общий белок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ALB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Альбумин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UA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Мочевая кислота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21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UREA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Мочевина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66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22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HBDH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альфа-</a:t>
                      </a:r>
                      <a:r>
                        <a:rPr lang="ru-RU" sz="1100" b="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Гидроксибутиратдегидрогеназа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1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23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LDL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Липопротеиды низкой плотности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24</a:t>
                      </a:r>
                      <a:endParaRPr lang="ru-RU" sz="1100" b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HDL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Липопротеиды высокой плотности</a:t>
                      </a:r>
                      <a:endParaRPr lang="ru-RU" sz="1100" b="0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252" marR="5825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529932"/>
              </p:ext>
            </p:extLst>
          </p:nvPr>
        </p:nvGraphicFramePr>
        <p:xfrm>
          <a:off x="4355976" y="2996952"/>
          <a:ext cx="4286839" cy="36004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54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9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8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WBC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лейкоциты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LYM</a:t>
                      </a:r>
                      <a:r>
                        <a:rPr lang="ru-RU" sz="1000" b="0" baseline="-2500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лимфоциты, абсолютное значение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5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LYM</a:t>
                      </a:r>
                      <a:r>
                        <a:rPr lang="ru-RU" sz="1000" b="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лимфоциты, относительное значение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MON</a:t>
                      </a:r>
                      <a:r>
                        <a:rPr lang="ru-RU" sz="1000" b="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моноциты, абсолютное значение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MON</a:t>
                      </a:r>
                      <a:r>
                        <a:rPr lang="ru-RU" sz="1000" b="0" baseline="-2500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моноциты, относительное значение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GRA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гранулоциты, абсолютное значение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7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GRA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гранулоциты, относительное значение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RBC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эритроциты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HGB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гемоглобин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HCT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гематокрит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7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MCV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среднеклеточный</a:t>
                      </a:r>
                      <a:r>
                        <a:rPr lang="ru-RU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объем эритроцитов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MCH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среднеклеточный</a:t>
                      </a:r>
                      <a:r>
                        <a:rPr lang="ru-RU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гемоглобин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MCHC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среднеклеточная концентрация гемоглобина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RDW-э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ширина распределения эритроцитов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PLT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тромбоциты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16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MPV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средний объем тромбоцитов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8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PCT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тромбокрит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57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18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RDW-т</a:t>
                      </a:r>
                      <a:endParaRPr lang="ru-RU" sz="1000" b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ширина распределения тромбоцитов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679" marR="606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64025" y="2420888"/>
            <a:ext cx="2962672" cy="55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341313" indent="-341313">
              <a:spcBef>
                <a:spcPct val="20000"/>
              </a:spcBef>
            </a:pPr>
            <a:r>
              <a:rPr lang="ru-RU" sz="1800" b="1" dirty="0" smtClean="0">
                <a:solidFill>
                  <a:srgbClr val="C00000"/>
                </a:solidFill>
                <a:ea typeface="+mn-ea"/>
                <a:cs typeface="+mn-cs"/>
              </a:rPr>
              <a:t>ГЕМАТОЛОГИЯ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22 биохимия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0092" y="0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C000"/>
                </a:solidFill>
              </a:rPr>
              <a:t>Перед отелом</a:t>
            </a: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530725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	</a:t>
            </a:r>
          </a:p>
          <a:p>
            <a:pPr algn="just">
              <a:buNone/>
            </a:pPr>
            <a:r>
              <a:rPr lang="ru-RU" sz="2000" dirty="0" smtClean="0">
                <a:solidFill>
                  <a:srgbClr val="92D050"/>
                </a:solidFill>
              </a:rPr>
              <a:t>	Перевод </a:t>
            </a:r>
            <a:r>
              <a:rPr lang="ru-RU" sz="2000" dirty="0">
                <a:solidFill>
                  <a:srgbClr val="92D050"/>
                </a:solidFill>
              </a:rPr>
              <a:t>коров (нетелей) в родильные </a:t>
            </a:r>
            <a:r>
              <a:rPr lang="ru-RU" sz="2000" dirty="0" smtClean="0">
                <a:solidFill>
                  <a:srgbClr val="92D050"/>
                </a:solidFill>
              </a:rPr>
              <a:t>боксы после </a:t>
            </a:r>
            <a:r>
              <a:rPr lang="ru-RU" sz="2000" dirty="0">
                <a:solidFill>
                  <a:srgbClr val="92D050"/>
                </a:solidFill>
              </a:rPr>
              <a:t>санитарно- гигиенической обработки кожи с применением </a:t>
            </a:r>
            <a:r>
              <a:rPr lang="ru-RU" sz="2000" dirty="0" err="1">
                <a:solidFill>
                  <a:srgbClr val="92D050"/>
                </a:solidFill>
              </a:rPr>
              <a:t>дез</a:t>
            </a:r>
            <a:r>
              <a:rPr lang="ru-RU" sz="2000" dirty="0">
                <a:solidFill>
                  <a:srgbClr val="92D050"/>
                </a:solidFill>
              </a:rPr>
              <a:t> </a:t>
            </a:r>
            <a:r>
              <a:rPr lang="ru-RU" sz="2000" dirty="0" smtClean="0">
                <a:solidFill>
                  <a:srgbClr val="92D050"/>
                </a:solidFill>
              </a:rPr>
              <a:t>средств </a:t>
            </a:r>
            <a:r>
              <a:rPr lang="ru-RU" sz="2000" dirty="0">
                <a:solidFill>
                  <a:srgbClr val="92D050"/>
                </a:solidFill>
              </a:rPr>
              <a:t>- </a:t>
            </a:r>
            <a:r>
              <a:rPr lang="ru-RU" sz="2000" dirty="0" smtClean="0">
                <a:solidFill>
                  <a:srgbClr val="92D050"/>
                </a:solidFill>
              </a:rPr>
              <a:t>за </a:t>
            </a:r>
            <a:r>
              <a:rPr lang="ru-RU" sz="2000" dirty="0">
                <a:solidFill>
                  <a:srgbClr val="92D050"/>
                </a:solidFill>
              </a:rPr>
              <a:t>12-24 часа  до </a:t>
            </a:r>
            <a:r>
              <a:rPr lang="ru-RU" sz="2000" dirty="0" smtClean="0">
                <a:solidFill>
                  <a:srgbClr val="92D050"/>
                </a:solidFill>
              </a:rPr>
              <a:t>отела</a:t>
            </a:r>
            <a:endParaRPr lang="ru-RU" sz="2000" dirty="0">
              <a:solidFill>
                <a:srgbClr val="92D050"/>
              </a:solidFill>
            </a:endParaRPr>
          </a:p>
          <a:p>
            <a:pPr>
              <a:buNone/>
            </a:pPr>
            <a:r>
              <a:rPr lang="ru-RU" sz="2400" dirty="0" smtClean="0"/>
              <a:t>	</a:t>
            </a:r>
          </a:p>
          <a:p>
            <a:pPr>
              <a:buNone/>
            </a:pPr>
            <a:endParaRPr lang="ru-RU" sz="2400" dirty="0"/>
          </a:p>
          <a:p>
            <a:pPr algn="just">
              <a:buNone/>
            </a:pPr>
            <a:r>
              <a:rPr lang="ru-RU" sz="2400" dirty="0" smtClean="0"/>
              <a:t>	</a:t>
            </a:r>
            <a:r>
              <a:rPr lang="ru-RU" sz="2000" dirty="0" smtClean="0">
                <a:solidFill>
                  <a:srgbClr val="92D050"/>
                </a:solidFill>
              </a:rPr>
              <a:t>Санация </a:t>
            </a:r>
            <a:r>
              <a:rPr lang="ru-RU" sz="2000" dirty="0">
                <a:solidFill>
                  <a:srgbClr val="92D050"/>
                </a:solidFill>
              </a:rPr>
              <a:t>задней части  крупа, промежности, хвоста, наружных половых органов теплой водой с мылом и орошением</a:t>
            </a:r>
            <a:r>
              <a:rPr lang="ru-RU" sz="2000" i="1" dirty="0">
                <a:solidFill>
                  <a:srgbClr val="92D050"/>
                </a:solidFill>
              </a:rPr>
              <a:t>  </a:t>
            </a:r>
            <a:r>
              <a:rPr lang="ru-RU" sz="2000" dirty="0">
                <a:solidFill>
                  <a:srgbClr val="92D050"/>
                </a:solidFill>
              </a:rPr>
              <a:t>слабым раствором   дезинфицирующих   </a:t>
            </a:r>
            <a:r>
              <a:rPr lang="ru-RU" sz="2000" dirty="0" smtClean="0">
                <a:solidFill>
                  <a:srgbClr val="92D050"/>
                </a:solidFill>
              </a:rPr>
              <a:t>средств</a:t>
            </a:r>
            <a:endParaRPr lang="ru-RU" sz="2000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647" y="4352925"/>
            <a:ext cx="247853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26" y="170080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0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Отёл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Нормальные роды – 4 часа</a:t>
            </a: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FFFF00"/>
                </a:solidFill>
              </a:rPr>
              <a:t>Обтереть теленка насухо, очистить рот и ноздри от слизи</a:t>
            </a: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92D050"/>
                </a:solidFill>
              </a:rPr>
              <a:t>Пуповину закупорить и обработать дезинфицирующим средством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6258" r="9322" b="19031"/>
          <a:stretch/>
        </p:blipFill>
        <p:spPr bwMode="auto">
          <a:xfrm>
            <a:off x="6084168" y="24658"/>
            <a:ext cx="3027454" cy="238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Молозивный период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714046"/>
            <a:ext cx="4980460" cy="837457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rgbClr val="92D050"/>
                </a:solidFill>
                <a:effectLst/>
              </a:rPr>
              <a:t>Разморозить молозиво в водяной бане при температуре не выше 40º С</a:t>
            </a:r>
            <a:endParaRPr lang="ru-RU" sz="1800" b="1" dirty="0">
              <a:solidFill>
                <a:srgbClr val="92D05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268760"/>
            <a:ext cx="1863158" cy="108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7944" y="3031384"/>
            <a:ext cx="3596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  <a:ea typeface="Times New Roman"/>
              </a:rPr>
              <a:t>Первое выпаивание не позже</a:t>
            </a:r>
          </a:p>
          <a:p>
            <a:r>
              <a:rPr lang="ru-RU" b="1" dirty="0" smtClean="0">
                <a:solidFill>
                  <a:srgbClr val="92D050"/>
                </a:solidFill>
                <a:ea typeface="Times New Roman"/>
              </a:rPr>
              <a:t>2 часов после </a:t>
            </a:r>
            <a:r>
              <a:rPr lang="ru-RU" b="1" dirty="0">
                <a:solidFill>
                  <a:srgbClr val="92D050"/>
                </a:solidFill>
                <a:ea typeface="Times New Roman"/>
              </a:rPr>
              <a:t>рождения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875965" y="4131123"/>
            <a:ext cx="56526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ru-RU" sz="1800" b="1" dirty="0" smtClean="0">
                <a:solidFill>
                  <a:srgbClr val="92D050"/>
                </a:solidFill>
                <a:effectLst/>
                <a:latin typeface="+mn-lt"/>
              </a:rPr>
              <a:t>Диаметр соскового отверстия не более 2 мм</a:t>
            </a:r>
            <a:endParaRPr lang="ru-RU" sz="1800" b="1" dirty="0">
              <a:solidFill>
                <a:srgbClr val="92D050"/>
              </a:solidFill>
              <a:effectLst/>
              <a:latin typeface="+mn-lt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327542"/>
              </p:ext>
            </p:extLst>
          </p:nvPr>
        </p:nvGraphicFramePr>
        <p:xfrm>
          <a:off x="395535" y="2564904"/>
          <a:ext cx="2520280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0" y="4081778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57129" y="464604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2 мм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1820" y="5805264"/>
            <a:ext cx="6013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b="1" dirty="0">
                <a:solidFill>
                  <a:srgbClr val="92D050"/>
                </a:solidFill>
                <a:cs typeface="Times New Roman" pitchFamily="18" charset="0"/>
              </a:rPr>
              <a:t>Температура молозива должна быть 37º </a:t>
            </a:r>
            <a:r>
              <a:rPr lang="ru-RU" b="1" dirty="0" smtClean="0">
                <a:solidFill>
                  <a:srgbClr val="92D050"/>
                </a:solidFill>
                <a:cs typeface="Times New Roman" pitchFamily="18" charset="0"/>
              </a:rPr>
              <a:t>С (</a:t>
            </a:r>
            <a:r>
              <a:rPr lang="ru-RU" b="1" dirty="0">
                <a:solidFill>
                  <a:srgbClr val="92D050"/>
                </a:solidFill>
                <a:cs typeface="Times New Roman" pitchFamily="18" charset="0"/>
              </a:rPr>
              <a:t>30-40º</a:t>
            </a:r>
            <a:r>
              <a:rPr lang="ru-RU" b="1" dirty="0" smtClean="0">
                <a:solidFill>
                  <a:srgbClr val="92D050"/>
                </a:solidFill>
                <a:cs typeface="Times New Roman" pitchFamily="18" charset="0"/>
              </a:rPr>
              <a:t>)</a:t>
            </a:r>
            <a:endParaRPr lang="ru-RU" b="1" dirty="0">
              <a:solidFill>
                <a:srgbClr val="92D050"/>
              </a:solidFill>
              <a:ea typeface="Calibri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44" y="5634596"/>
            <a:ext cx="744828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04289" y="6339404"/>
            <a:ext cx="48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30º</a:t>
            </a:r>
            <a:endParaRPr lang="ru-RU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91072" y="5634596"/>
            <a:ext cx="48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40º</a:t>
            </a:r>
            <a:endParaRPr lang="ru-RU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FFC000"/>
                </a:solidFill>
                <a:effectLst/>
              </a:rPr>
              <a:t>теленок при первой выпойке должен получить </a:t>
            </a:r>
            <a:r>
              <a:rPr lang="ru-RU" sz="2400" dirty="0" smtClean="0">
                <a:solidFill>
                  <a:srgbClr val="FFC000"/>
                </a:solidFill>
                <a:effectLst/>
              </a:rPr>
              <a:t/>
            </a:r>
            <a:br>
              <a:rPr lang="ru-RU" sz="2400" dirty="0" smtClean="0">
                <a:solidFill>
                  <a:srgbClr val="FFC000"/>
                </a:solidFill>
                <a:effectLst/>
              </a:rPr>
            </a:br>
            <a:r>
              <a:rPr lang="ru-RU" sz="2400" dirty="0" smtClean="0">
                <a:solidFill>
                  <a:srgbClr val="FFC000"/>
                </a:solidFill>
                <a:effectLst/>
              </a:rPr>
              <a:t>не </a:t>
            </a:r>
            <a:r>
              <a:rPr lang="ru-RU" sz="2400" dirty="0">
                <a:solidFill>
                  <a:srgbClr val="FFC000"/>
                </a:solidFill>
                <a:effectLst/>
              </a:rPr>
              <a:t>менее 80 г </a:t>
            </a:r>
            <a:r>
              <a:rPr lang="ru-RU" sz="2400" dirty="0" err="1">
                <a:solidFill>
                  <a:srgbClr val="FFC000"/>
                </a:solidFill>
                <a:effectLst/>
              </a:rPr>
              <a:t>ммуноглобулинов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348029"/>
              </p:ext>
            </p:extLst>
          </p:nvPr>
        </p:nvGraphicFramePr>
        <p:xfrm>
          <a:off x="755576" y="1330220"/>
          <a:ext cx="7632848" cy="51951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958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Относительная плотность молозива, г/см</a:t>
                      </a:r>
                      <a:r>
                        <a:rPr lang="ru-RU" sz="900" baseline="30000" dirty="0">
                          <a:effectLst/>
                        </a:rPr>
                        <a:t>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Количество </a:t>
                      </a:r>
                      <a:r>
                        <a:rPr lang="ru-RU" sz="900" dirty="0" err="1">
                          <a:effectLst/>
                        </a:rPr>
                        <a:t>Ig</a:t>
                      </a:r>
                      <a:r>
                        <a:rPr lang="ru-RU" sz="900" dirty="0">
                          <a:effectLst/>
                        </a:rPr>
                        <a:t> в сыворотке молозива, г/л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Относительная плотность молозива, г/см</a:t>
                      </a:r>
                      <a:r>
                        <a:rPr lang="ru-RU" sz="900" baseline="30000" dirty="0">
                          <a:effectLst/>
                        </a:rPr>
                        <a:t>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Количество </a:t>
                      </a:r>
                      <a:r>
                        <a:rPr lang="ru-RU" sz="900" dirty="0" err="1">
                          <a:effectLst/>
                        </a:rPr>
                        <a:t>Ig</a:t>
                      </a:r>
                      <a:r>
                        <a:rPr lang="ru-RU" sz="900" dirty="0">
                          <a:effectLst/>
                        </a:rPr>
                        <a:t> в сыворотке молозива, г/л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1,030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1,057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77,2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1,031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3,8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1,058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80,2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1,032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6,7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1,059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83,1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1,033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9,6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1,060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86,0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1,035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12,6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1,061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89,0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1,036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15,5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1,062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91,9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1,037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18,5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1,063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94,9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1,038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21,4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1,064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97,8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1,039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24,3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1,065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100,7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1,040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27,3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1,066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103,7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1,041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30,2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1,067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106,6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1,042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33,1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1,068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109,6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1,043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36,1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1,069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112,5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1,044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39,0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1,070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115,4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1,045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42,0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1,071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118,4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1,046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44,9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1,072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121,3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1,047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47,8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1,073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124,2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1,048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50,8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1,074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127,2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1,049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53,7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1,075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130,1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1,050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56,7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1,076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133,1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1,051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59,6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1,077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136,0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1,052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62,5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1,078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139,0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1,053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65,5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1,079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141,9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1,054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68,4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1,080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144,8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1,055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71,3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---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147,8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4968"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1,056</a:t>
                      </a:r>
                      <a:endParaRPr lang="ru-RU" sz="9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74,3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---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---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03" marR="5303" marT="5303" marB="5303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51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C000"/>
                </a:solidFill>
              </a:rPr>
              <a:t>Выпойка молозива с приподнятой головой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484784"/>
            <a:ext cx="3243257" cy="1816224"/>
          </a:xfrm>
        </p:spPr>
      </p:pic>
      <p:pic>
        <p:nvPicPr>
          <p:cNvPr id="1026" name="Рисунок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7" b="10521"/>
          <a:stretch/>
        </p:blipFill>
        <p:spPr bwMode="auto">
          <a:xfrm>
            <a:off x="4860032" y="3754962"/>
            <a:ext cx="376927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3" b="7729"/>
          <a:stretch/>
        </p:blipFill>
        <p:spPr bwMode="auto">
          <a:xfrm>
            <a:off x="467544" y="3737806"/>
            <a:ext cx="3430302" cy="19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1249</Words>
  <Application>Microsoft Office PowerPoint</Application>
  <PresentationFormat>Экран (4:3)</PresentationFormat>
  <Paragraphs>400</Paragraphs>
  <Slides>19</Slides>
  <Notes>19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Arial</vt:lpstr>
      <vt:lpstr>Calibri</vt:lpstr>
      <vt:lpstr>Times New Roman</vt:lpstr>
      <vt:lpstr>Wingdings</vt:lpstr>
      <vt:lpstr>Лучи</vt:lpstr>
      <vt:lpstr>Презентация PowerPoint</vt:lpstr>
      <vt:lpstr>экономика</vt:lpstr>
      <vt:lpstr>Здоровье теленка начинается с сухостойной коровы</vt:lpstr>
      <vt:lpstr>БИОХИМИЯ</vt:lpstr>
      <vt:lpstr>Перед отелом</vt:lpstr>
      <vt:lpstr>Отёл</vt:lpstr>
      <vt:lpstr>Молозивный период</vt:lpstr>
      <vt:lpstr>теленок при первой выпойке должен получить  не менее 80 г ммуноглобулинов </vt:lpstr>
      <vt:lpstr>Выпойка молозива с приподнятой головой</vt:lpstr>
      <vt:lpstr>Перевод в индивидуальные домики</vt:lpstr>
      <vt:lpstr>Свободный доступ с 4 дня</vt:lpstr>
      <vt:lpstr>Рубец теленка 6 недель</vt:lpstr>
      <vt:lpstr>Презентация PowerPoint</vt:lpstr>
      <vt:lpstr>МИКРОБИОЦЕНОЗ КИШЕЧНИКА –  ЭКСТРАКОРПОРАЛЬНЫЙ ОРГАН  </vt:lpstr>
      <vt:lpstr>Чем вакцинировать?</vt:lpstr>
      <vt:lpstr>Презентация PowerPoint</vt:lpstr>
      <vt:lpstr>Эффективность вакцинации зависит от правильной диагностики</vt:lpstr>
      <vt:lpstr>ОБЯЗАТЕЛЬНЫЕ ТРЕБОВАНИЯ для молочно-товарных комплексов по профилактике и мерам борьбы болезнями молодняка (0-3 мес)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art</dc:creator>
  <cp:lastModifiedBy>Z-Tech</cp:lastModifiedBy>
  <cp:revision>53</cp:revision>
  <dcterms:created xsi:type="dcterms:W3CDTF">2013-11-23T02:35:08Z</dcterms:created>
  <dcterms:modified xsi:type="dcterms:W3CDTF">2023-02-01T07:54:32Z</dcterms:modified>
</cp:coreProperties>
</file>