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14"/>
  </p:notesMasterIdLst>
  <p:sldIdLst>
    <p:sldId id="270" r:id="rId2"/>
    <p:sldId id="271" r:id="rId3"/>
    <p:sldId id="272" r:id="rId4"/>
    <p:sldId id="274" r:id="rId5"/>
    <p:sldId id="282" r:id="rId6"/>
    <p:sldId id="347" r:id="rId7"/>
    <p:sldId id="286" r:id="rId8"/>
    <p:sldId id="392" r:id="rId9"/>
    <p:sldId id="279" r:id="rId10"/>
    <p:sldId id="275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A4CC"/>
    <a:srgbClr val="FFCC00"/>
    <a:srgbClr val="FF9900"/>
    <a:srgbClr val="00FF00"/>
    <a:srgbClr val="FF3300"/>
    <a:srgbClr val="FFFF00"/>
    <a:srgbClr val="FF6600"/>
    <a:srgbClr val="EB9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3857" autoAdjust="0"/>
  </p:normalViewPr>
  <p:slideViewPr>
    <p:cSldViewPr>
      <p:cViewPr varScale="1">
        <p:scale>
          <a:sx n="95" d="100"/>
          <a:sy n="95" d="100"/>
        </p:scale>
        <p:origin x="152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C08EC-D7F6-44DA-89D6-66BBEBF8EF0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BE2FE-9BD2-48E3-BB79-D40E0142405F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ru-RU" sz="2200" b="1" dirty="0">
              <a:solidFill>
                <a:schemeClr val="accent4">
                  <a:lumMod val="10000"/>
                </a:schemeClr>
              </a:solidFill>
            </a:rPr>
            <a:t>БИОРОСТ</a:t>
          </a:r>
          <a:r>
            <a:rPr lang="ru-RU" sz="2200" b="1" baseline="30000" dirty="0">
              <a:solidFill>
                <a:schemeClr val="accent4">
                  <a:lumMod val="10000"/>
                </a:schemeClr>
              </a:solidFill>
            </a:rPr>
            <a:t>®</a:t>
          </a:r>
          <a:r>
            <a:rPr lang="ru-RU" sz="2200" b="1" dirty="0">
              <a:solidFill>
                <a:schemeClr val="accent4">
                  <a:lumMod val="10000"/>
                </a:schemeClr>
              </a:solidFill>
            </a:rPr>
            <a:t> = стабильные привесы + жизнь без диареи</a:t>
          </a:r>
          <a:endParaRPr lang="ru-RU" sz="1600" dirty="0">
            <a:solidFill>
              <a:schemeClr val="accent4">
                <a:lumMod val="10000"/>
              </a:schemeClr>
            </a:solidFill>
          </a:endParaRPr>
        </a:p>
      </dgm:t>
    </dgm:pt>
    <dgm:pt modelId="{9B0A2447-FD6F-4C7C-B9D4-7FA2148FFA92}" type="parTrans" cxnId="{47799C6F-51BB-41A5-9ECD-0B0BA606000D}">
      <dgm:prSet/>
      <dgm:spPr/>
      <dgm:t>
        <a:bodyPr/>
        <a:lstStyle/>
        <a:p>
          <a:endParaRPr lang="ru-RU"/>
        </a:p>
      </dgm:t>
    </dgm:pt>
    <dgm:pt modelId="{620620E4-6581-441E-9B0F-537E9616ABCC}" type="sibTrans" cxnId="{47799C6F-51BB-41A5-9ECD-0B0BA606000D}">
      <dgm:prSet/>
      <dgm:spPr/>
      <dgm:t>
        <a:bodyPr/>
        <a:lstStyle/>
        <a:p>
          <a:endParaRPr lang="ru-RU"/>
        </a:p>
      </dgm:t>
    </dgm:pt>
    <dgm:pt modelId="{3169D906-2CBE-4619-B139-E1972C47AA96}" type="pres">
      <dgm:prSet presAssocID="{A3CC08EC-D7F6-44DA-89D6-66BBEBF8EF01}" presName="linear" presStyleCnt="0">
        <dgm:presLayoutVars>
          <dgm:animLvl val="lvl"/>
          <dgm:resizeHandles val="exact"/>
        </dgm:presLayoutVars>
      </dgm:prSet>
      <dgm:spPr/>
    </dgm:pt>
    <dgm:pt modelId="{31A96C4B-47CF-4235-BD61-4286B53F959C}" type="pres">
      <dgm:prSet presAssocID="{0ECBE2FE-9BD2-48E3-BB79-D40E0142405F}" presName="parentText" presStyleLbl="node1" presStyleIdx="0" presStyleCnt="1" custLinFactNeighborX="3741" custLinFactNeighborY="4818">
        <dgm:presLayoutVars>
          <dgm:chMax val="0"/>
          <dgm:bulletEnabled val="1"/>
        </dgm:presLayoutVars>
      </dgm:prSet>
      <dgm:spPr/>
    </dgm:pt>
  </dgm:ptLst>
  <dgm:cxnLst>
    <dgm:cxn modelId="{0262FB0B-F79F-4997-B050-CD648025DD77}" type="presOf" srcId="{0ECBE2FE-9BD2-48E3-BB79-D40E0142405F}" destId="{31A96C4B-47CF-4235-BD61-4286B53F959C}" srcOrd="0" destOrd="0" presId="urn:microsoft.com/office/officeart/2005/8/layout/vList2"/>
    <dgm:cxn modelId="{BEF31C44-B754-41A1-8514-7805DD246DD8}" type="presOf" srcId="{A3CC08EC-D7F6-44DA-89D6-66BBEBF8EF01}" destId="{3169D906-2CBE-4619-B139-E1972C47AA96}" srcOrd="0" destOrd="0" presId="urn:microsoft.com/office/officeart/2005/8/layout/vList2"/>
    <dgm:cxn modelId="{47799C6F-51BB-41A5-9ECD-0B0BA606000D}" srcId="{A3CC08EC-D7F6-44DA-89D6-66BBEBF8EF01}" destId="{0ECBE2FE-9BD2-48E3-BB79-D40E0142405F}" srcOrd="0" destOrd="0" parTransId="{9B0A2447-FD6F-4C7C-B9D4-7FA2148FFA92}" sibTransId="{620620E4-6581-441E-9B0F-537E9616ABCC}"/>
    <dgm:cxn modelId="{88E58EE1-8020-4845-8834-A1358524A943}" type="presParOf" srcId="{3169D906-2CBE-4619-B139-E1972C47AA96}" destId="{31A96C4B-47CF-4235-BD61-4286B53F95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B29F6-3160-4666-BDE0-0993D2172193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4730E40-F43F-41F1-A1DF-657289CBC8C0}">
      <dgm:prSet/>
      <dgm:spPr/>
      <dgm:t>
        <a:bodyPr/>
        <a:lstStyle/>
        <a:p>
          <a:pPr rtl="0"/>
          <a:r>
            <a:rPr lang="ru-RU" dirty="0"/>
            <a:t>Лакто-, </a:t>
          </a:r>
          <a:r>
            <a:rPr lang="ru-RU" dirty="0" err="1"/>
            <a:t>бифидо</a:t>
          </a:r>
          <a:r>
            <a:rPr lang="ru-RU" dirty="0"/>
            <a:t>- или спорообразующие?</a:t>
          </a:r>
        </a:p>
      </dgm:t>
    </dgm:pt>
    <dgm:pt modelId="{55A62F4C-E333-4216-8FDE-C0EE6BF7FFF3}" type="parTrans" cxnId="{2BC6CA31-4ACF-4017-BD9F-D8EF58A6464C}">
      <dgm:prSet/>
      <dgm:spPr/>
      <dgm:t>
        <a:bodyPr/>
        <a:lstStyle/>
        <a:p>
          <a:endParaRPr lang="ru-RU"/>
        </a:p>
      </dgm:t>
    </dgm:pt>
    <dgm:pt modelId="{E04FDBB8-F8FB-44AD-9C89-BF10D77D1A65}" type="sibTrans" cxnId="{2BC6CA31-4ACF-4017-BD9F-D8EF58A6464C}">
      <dgm:prSet/>
      <dgm:spPr/>
      <dgm:t>
        <a:bodyPr/>
        <a:lstStyle/>
        <a:p>
          <a:endParaRPr lang="ru-RU"/>
        </a:p>
      </dgm:t>
    </dgm:pt>
    <dgm:pt modelId="{726F3FAD-DE94-4318-ACD4-EBD3A6919E2E}">
      <dgm:prSet/>
      <dgm:spPr/>
      <dgm:t>
        <a:bodyPr/>
        <a:lstStyle/>
        <a:p>
          <a:pPr rtl="0"/>
          <a:r>
            <a:rPr lang="ru-RU"/>
            <a:t>Пребиотики или пробиотики?</a:t>
          </a:r>
        </a:p>
      </dgm:t>
    </dgm:pt>
    <dgm:pt modelId="{91E7A03A-FF96-4644-A3CF-289CB045575E}" type="parTrans" cxnId="{B342C6A2-7B7E-4CAE-84EF-822C93BD11EB}">
      <dgm:prSet/>
      <dgm:spPr/>
      <dgm:t>
        <a:bodyPr/>
        <a:lstStyle/>
        <a:p>
          <a:endParaRPr lang="ru-RU"/>
        </a:p>
      </dgm:t>
    </dgm:pt>
    <dgm:pt modelId="{D0CDF690-C9E0-4D8B-BA19-CE075412AEDD}" type="sibTrans" cxnId="{B342C6A2-7B7E-4CAE-84EF-822C93BD11EB}">
      <dgm:prSet/>
      <dgm:spPr/>
      <dgm:t>
        <a:bodyPr/>
        <a:lstStyle/>
        <a:p>
          <a:endParaRPr lang="ru-RU"/>
        </a:p>
      </dgm:t>
    </dgm:pt>
    <dgm:pt modelId="{8ADA3123-213C-413F-B687-81CE07CC9912}">
      <dgm:prSet/>
      <dgm:spPr/>
      <dgm:t>
        <a:bodyPr/>
        <a:lstStyle/>
        <a:p>
          <a:pPr rtl="0"/>
          <a:r>
            <a:rPr lang="ru-RU"/>
            <a:t>Жидкие или сухие?</a:t>
          </a:r>
        </a:p>
      </dgm:t>
    </dgm:pt>
    <dgm:pt modelId="{3D374322-853C-4ABB-ADC7-8F298F7C2151}" type="parTrans" cxnId="{3685B8F2-BE34-4E8A-B9C8-329EA61BE950}">
      <dgm:prSet/>
      <dgm:spPr/>
      <dgm:t>
        <a:bodyPr/>
        <a:lstStyle/>
        <a:p>
          <a:endParaRPr lang="ru-RU"/>
        </a:p>
      </dgm:t>
    </dgm:pt>
    <dgm:pt modelId="{21B89FED-6F53-4631-9D21-E61B3ACA28E4}" type="sibTrans" cxnId="{3685B8F2-BE34-4E8A-B9C8-329EA61BE950}">
      <dgm:prSet/>
      <dgm:spPr/>
      <dgm:t>
        <a:bodyPr/>
        <a:lstStyle/>
        <a:p>
          <a:endParaRPr lang="ru-RU"/>
        </a:p>
      </dgm:t>
    </dgm:pt>
    <dgm:pt modelId="{A85F65DC-D487-41AB-B8C8-CF5799FFCA7C}">
      <dgm:prSet/>
      <dgm:spPr/>
      <dgm:t>
        <a:bodyPr/>
        <a:lstStyle/>
        <a:p>
          <a:pPr rtl="0"/>
          <a:r>
            <a:rPr lang="ru-RU" dirty="0"/>
            <a:t>Активность </a:t>
          </a:r>
          <a:r>
            <a:rPr lang="ru-RU" dirty="0" err="1"/>
            <a:t>пробиотика</a:t>
          </a:r>
          <a:r>
            <a:rPr lang="ru-RU" dirty="0"/>
            <a:t> (Ферментативная, Антагонистическая, КОЕ)</a:t>
          </a:r>
        </a:p>
      </dgm:t>
    </dgm:pt>
    <dgm:pt modelId="{436ADF57-6373-45C7-85BC-30FBA22BFC9D}" type="parTrans" cxnId="{85D0B6A4-38BB-4306-91E4-8C85A26DD14C}">
      <dgm:prSet/>
      <dgm:spPr/>
      <dgm:t>
        <a:bodyPr/>
        <a:lstStyle/>
        <a:p>
          <a:endParaRPr lang="ru-RU"/>
        </a:p>
      </dgm:t>
    </dgm:pt>
    <dgm:pt modelId="{20CD74E4-47DC-4F9A-8436-30451F970C59}" type="sibTrans" cxnId="{85D0B6A4-38BB-4306-91E4-8C85A26DD14C}">
      <dgm:prSet/>
      <dgm:spPr/>
      <dgm:t>
        <a:bodyPr/>
        <a:lstStyle/>
        <a:p>
          <a:endParaRPr lang="ru-RU"/>
        </a:p>
      </dgm:t>
    </dgm:pt>
    <dgm:pt modelId="{D0D1173C-5682-4AF5-8812-2E014980B799}" type="pres">
      <dgm:prSet presAssocID="{AC5B29F6-3160-4666-BDE0-0993D2172193}" presName="linear" presStyleCnt="0">
        <dgm:presLayoutVars>
          <dgm:animLvl val="lvl"/>
          <dgm:resizeHandles val="exact"/>
        </dgm:presLayoutVars>
      </dgm:prSet>
      <dgm:spPr/>
    </dgm:pt>
    <dgm:pt modelId="{A53A0C4C-3430-404B-B8DD-1AC68C90B05E}" type="pres">
      <dgm:prSet presAssocID="{D4730E40-F43F-41F1-A1DF-657289CBC8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AD6228-A113-4655-880C-6DB5214F393C}" type="pres">
      <dgm:prSet presAssocID="{E04FDBB8-F8FB-44AD-9C89-BF10D77D1A65}" presName="spacer" presStyleCnt="0"/>
      <dgm:spPr/>
    </dgm:pt>
    <dgm:pt modelId="{CFEEB0A2-4F8D-47EF-891C-BC4B80F0EFFB}" type="pres">
      <dgm:prSet presAssocID="{726F3FAD-DE94-4318-ACD4-EBD3A6919E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4F4E39-C817-4E37-893F-059361E4FA33}" type="pres">
      <dgm:prSet presAssocID="{D0CDF690-C9E0-4D8B-BA19-CE075412AEDD}" presName="spacer" presStyleCnt="0"/>
      <dgm:spPr/>
    </dgm:pt>
    <dgm:pt modelId="{D326FB32-C72C-4A7D-B0D9-08D83D5EEE14}" type="pres">
      <dgm:prSet presAssocID="{8ADA3123-213C-413F-B687-81CE07CC99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1D2C2F-A166-4BBD-B67F-A6AA75AEFC7B}" type="pres">
      <dgm:prSet presAssocID="{21B89FED-6F53-4631-9D21-E61B3ACA28E4}" presName="spacer" presStyleCnt="0"/>
      <dgm:spPr/>
    </dgm:pt>
    <dgm:pt modelId="{660369B9-001E-44B8-B129-54165DFD532B}" type="pres">
      <dgm:prSet presAssocID="{A85F65DC-D487-41AB-B8C8-CF5799FFCA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C6CA31-4ACF-4017-BD9F-D8EF58A6464C}" srcId="{AC5B29F6-3160-4666-BDE0-0993D2172193}" destId="{D4730E40-F43F-41F1-A1DF-657289CBC8C0}" srcOrd="0" destOrd="0" parTransId="{55A62F4C-E333-4216-8FDE-C0EE6BF7FFF3}" sibTransId="{E04FDBB8-F8FB-44AD-9C89-BF10D77D1A65}"/>
    <dgm:cxn modelId="{54F8E66A-952B-4EC5-A19A-FEB79044425E}" type="presOf" srcId="{D4730E40-F43F-41F1-A1DF-657289CBC8C0}" destId="{A53A0C4C-3430-404B-B8DD-1AC68C90B05E}" srcOrd="0" destOrd="0" presId="urn:microsoft.com/office/officeart/2005/8/layout/vList2"/>
    <dgm:cxn modelId="{39DCB36D-9A30-4A84-853B-BAD8134B1E23}" type="presOf" srcId="{A85F65DC-D487-41AB-B8C8-CF5799FFCA7C}" destId="{660369B9-001E-44B8-B129-54165DFD532B}" srcOrd="0" destOrd="0" presId="urn:microsoft.com/office/officeart/2005/8/layout/vList2"/>
    <dgm:cxn modelId="{9FA0779F-0F6E-4516-ACB0-40B2EDE77015}" type="presOf" srcId="{8ADA3123-213C-413F-B687-81CE07CC9912}" destId="{D326FB32-C72C-4A7D-B0D9-08D83D5EEE14}" srcOrd="0" destOrd="0" presId="urn:microsoft.com/office/officeart/2005/8/layout/vList2"/>
    <dgm:cxn modelId="{B342C6A2-7B7E-4CAE-84EF-822C93BD11EB}" srcId="{AC5B29F6-3160-4666-BDE0-0993D2172193}" destId="{726F3FAD-DE94-4318-ACD4-EBD3A6919E2E}" srcOrd="1" destOrd="0" parTransId="{91E7A03A-FF96-4644-A3CF-289CB045575E}" sibTransId="{D0CDF690-C9E0-4D8B-BA19-CE075412AEDD}"/>
    <dgm:cxn modelId="{85D0B6A4-38BB-4306-91E4-8C85A26DD14C}" srcId="{AC5B29F6-3160-4666-BDE0-0993D2172193}" destId="{A85F65DC-D487-41AB-B8C8-CF5799FFCA7C}" srcOrd="3" destOrd="0" parTransId="{436ADF57-6373-45C7-85BC-30FBA22BFC9D}" sibTransId="{20CD74E4-47DC-4F9A-8436-30451F970C59}"/>
    <dgm:cxn modelId="{83E4C2B5-B053-4EDE-9F18-7629AED2F727}" type="presOf" srcId="{AC5B29F6-3160-4666-BDE0-0993D2172193}" destId="{D0D1173C-5682-4AF5-8812-2E014980B799}" srcOrd="0" destOrd="0" presId="urn:microsoft.com/office/officeart/2005/8/layout/vList2"/>
    <dgm:cxn modelId="{D779FBED-A536-47FE-843D-0745C1E4F0DE}" type="presOf" srcId="{726F3FAD-DE94-4318-ACD4-EBD3A6919E2E}" destId="{CFEEB0A2-4F8D-47EF-891C-BC4B80F0EFFB}" srcOrd="0" destOrd="0" presId="urn:microsoft.com/office/officeart/2005/8/layout/vList2"/>
    <dgm:cxn modelId="{3685B8F2-BE34-4E8A-B9C8-329EA61BE950}" srcId="{AC5B29F6-3160-4666-BDE0-0993D2172193}" destId="{8ADA3123-213C-413F-B687-81CE07CC9912}" srcOrd="2" destOrd="0" parTransId="{3D374322-853C-4ABB-ADC7-8F298F7C2151}" sibTransId="{21B89FED-6F53-4631-9D21-E61B3ACA28E4}"/>
    <dgm:cxn modelId="{41468383-9D01-47A2-BC2D-9ABEE1872DF9}" type="presParOf" srcId="{D0D1173C-5682-4AF5-8812-2E014980B799}" destId="{A53A0C4C-3430-404B-B8DD-1AC68C90B05E}" srcOrd="0" destOrd="0" presId="urn:microsoft.com/office/officeart/2005/8/layout/vList2"/>
    <dgm:cxn modelId="{D87259AF-5390-4128-B01A-25FA7E23672D}" type="presParOf" srcId="{D0D1173C-5682-4AF5-8812-2E014980B799}" destId="{2FAD6228-A113-4655-880C-6DB5214F393C}" srcOrd="1" destOrd="0" presId="urn:microsoft.com/office/officeart/2005/8/layout/vList2"/>
    <dgm:cxn modelId="{11827866-FA60-4C27-ADC0-1DAF60CDF41E}" type="presParOf" srcId="{D0D1173C-5682-4AF5-8812-2E014980B799}" destId="{CFEEB0A2-4F8D-47EF-891C-BC4B80F0EFFB}" srcOrd="2" destOrd="0" presId="urn:microsoft.com/office/officeart/2005/8/layout/vList2"/>
    <dgm:cxn modelId="{E5BDCE73-7B6D-4991-AC9C-73613FA7EB57}" type="presParOf" srcId="{D0D1173C-5682-4AF5-8812-2E014980B799}" destId="{AE4F4E39-C817-4E37-893F-059361E4FA33}" srcOrd="3" destOrd="0" presId="urn:microsoft.com/office/officeart/2005/8/layout/vList2"/>
    <dgm:cxn modelId="{B171FE98-1031-4A05-BE82-263F62CEDA3A}" type="presParOf" srcId="{D0D1173C-5682-4AF5-8812-2E014980B799}" destId="{D326FB32-C72C-4A7D-B0D9-08D83D5EEE14}" srcOrd="4" destOrd="0" presId="urn:microsoft.com/office/officeart/2005/8/layout/vList2"/>
    <dgm:cxn modelId="{7C6ECAC4-C642-44E8-B889-1E45D30DA6B9}" type="presParOf" srcId="{D0D1173C-5682-4AF5-8812-2E014980B799}" destId="{EC1D2C2F-A166-4BBD-B67F-A6AA75AEFC7B}" srcOrd="5" destOrd="0" presId="urn:microsoft.com/office/officeart/2005/8/layout/vList2"/>
    <dgm:cxn modelId="{765CDBD5-2113-4CB5-BA17-79EFAF0BB36D}" type="presParOf" srcId="{D0D1173C-5682-4AF5-8812-2E014980B799}" destId="{660369B9-001E-44B8-B129-54165DFD53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2DA20-0748-4BD3-B69B-1561427DB680}" type="doc">
      <dgm:prSet loTypeId="urn:microsoft.com/office/officeart/2005/8/layout/vList3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74E4A-95FD-4FEC-AC31-E7066B5900B2}">
      <dgm:prSet/>
      <dgm:spPr>
        <a:solidFill>
          <a:schemeClr val="accent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/>
            <a:t>С водой</a:t>
          </a:r>
        </a:p>
      </dgm:t>
    </dgm:pt>
    <dgm:pt modelId="{9BFFB55F-0CA7-4B02-9367-6F2AC92E2479}" type="sibTrans" cxnId="{C89DE58F-6B91-42ED-BAA3-A2838D84EB87}">
      <dgm:prSet/>
      <dgm:spPr/>
      <dgm:t>
        <a:bodyPr/>
        <a:lstStyle/>
        <a:p>
          <a:endParaRPr lang="ru-RU"/>
        </a:p>
      </dgm:t>
    </dgm:pt>
    <dgm:pt modelId="{1ACD807F-66E5-47BD-A3CE-87A7729EFD57}" type="parTrans" cxnId="{C89DE58F-6B91-42ED-BAA3-A2838D84EB87}">
      <dgm:prSet/>
      <dgm:spPr/>
      <dgm:t>
        <a:bodyPr/>
        <a:lstStyle/>
        <a:p>
          <a:endParaRPr lang="ru-RU"/>
        </a:p>
      </dgm:t>
    </dgm:pt>
    <dgm:pt modelId="{E5A3C7C5-7DAE-4A6C-95D4-A707691FE60C}">
      <dgm:prSet/>
      <dgm:spPr>
        <a:solidFill>
          <a:srgbClr val="FFCC00"/>
        </a:solidFill>
      </dgm:spPr>
      <dgm:t>
        <a:bodyPr/>
        <a:lstStyle/>
        <a:p>
          <a:pPr rtl="0"/>
          <a:r>
            <a:rPr lang="ru-RU" dirty="0"/>
            <a:t>С комбикормом</a:t>
          </a:r>
        </a:p>
      </dgm:t>
    </dgm:pt>
    <dgm:pt modelId="{C1DE8067-2016-4DE0-A9B2-607C969D80F2}" type="sibTrans" cxnId="{09B34765-D9C3-41AC-8125-3EB77C78E332}">
      <dgm:prSet/>
      <dgm:spPr/>
      <dgm:t>
        <a:bodyPr/>
        <a:lstStyle/>
        <a:p>
          <a:endParaRPr lang="ru-RU"/>
        </a:p>
      </dgm:t>
    </dgm:pt>
    <dgm:pt modelId="{73F1ACF1-48C4-45C3-B66F-2F048F8E92A0}" type="parTrans" cxnId="{09B34765-D9C3-41AC-8125-3EB77C78E332}">
      <dgm:prSet/>
      <dgm:spPr/>
      <dgm:t>
        <a:bodyPr/>
        <a:lstStyle/>
        <a:p>
          <a:endParaRPr lang="ru-RU"/>
        </a:p>
      </dgm:t>
    </dgm:pt>
    <dgm:pt modelId="{163F7EE8-8277-4E1F-ACEA-35AE0B922915}" type="pres">
      <dgm:prSet presAssocID="{F4E2DA20-0748-4BD3-B69B-1561427DB680}" presName="linearFlow" presStyleCnt="0">
        <dgm:presLayoutVars>
          <dgm:dir/>
          <dgm:resizeHandles val="exact"/>
        </dgm:presLayoutVars>
      </dgm:prSet>
      <dgm:spPr/>
    </dgm:pt>
    <dgm:pt modelId="{20F5614D-01ED-41BB-BA1F-7E3698E36A70}" type="pres">
      <dgm:prSet presAssocID="{63F74E4A-95FD-4FEC-AC31-E7066B5900B2}" presName="composite" presStyleCnt="0"/>
      <dgm:spPr/>
    </dgm:pt>
    <dgm:pt modelId="{3275C53A-3E0A-4C95-B9B4-3AB2404ACC33}" type="pres">
      <dgm:prSet presAssocID="{63F74E4A-95FD-4FEC-AC31-E7066B5900B2}" presName="imgShp" presStyleLbl="fgImgPlace1" presStyleIdx="0" presStyleCnt="2"/>
      <dgm:spPr>
        <a:noFill/>
      </dgm:spPr>
    </dgm:pt>
    <dgm:pt modelId="{55E2DAA8-9840-486E-9671-875C61A7DCE7}" type="pres">
      <dgm:prSet presAssocID="{63F74E4A-95FD-4FEC-AC31-E7066B5900B2}" presName="txShp" presStyleLbl="node1" presStyleIdx="0" presStyleCnt="2">
        <dgm:presLayoutVars>
          <dgm:bulletEnabled val="1"/>
        </dgm:presLayoutVars>
      </dgm:prSet>
      <dgm:spPr/>
    </dgm:pt>
    <dgm:pt modelId="{4A58F83D-641E-424F-B895-817591054EDC}" type="pres">
      <dgm:prSet presAssocID="{9BFFB55F-0CA7-4B02-9367-6F2AC92E2479}" presName="spacing" presStyleCnt="0"/>
      <dgm:spPr/>
    </dgm:pt>
    <dgm:pt modelId="{EDF43C86-207E-46AC-A4B5-11C8F1E48BE5}" type="pres">
      <dgm:prSet presAssocID="{E5A3C7C5-7DAE-4A6C-95D4-A707691FE60C}" presName="composite" presStyleCnt="0"/>
      <dgm:spPr/>
    </dgm:pt>
    <dgm:pt modelId="{201F46C5-F38C-435D-8197-FAC505D36083}" type="pres">
      <dgm:prSet presAssocID="{E5A3C7C5-7DAE-4A6C-95D4-A707691FE60C}" presName="imgShp" presStyleLbl="fgImgPlace1" presStyleIdx="1" presStyleCnt="2"/>
      <dgm:spPr>
        <a:noFill/>
      </dgm:spPr>
    </dgm:pt>
    <dgm:pt modelId="{786F22CC-4FAE-47D6-8D05-53B028197EC0}" type="pres">
      <dgm:prSet presAssocID="{E5A3C7C5-7DAE-4A6C-95D4-A707691FE60C}" presName="txShp" presStyleLbl="node1" presStyleIdx="1" presStyleCnt="2">
        <dgm:presLayoutVars>
          <dgm:bulletEnabled val="1"/>
        </dgm:presLayoutVars>
      </dgm:prSet>
      <dgm:spPr/>
    </dgm:pt>
  </dgm:ptLst>
  <dgm:cxnLst>
    <dgm:cxn modelId="{09E9072C-DA43-4DB4-8D80-6F8BFD31C6F5}" type="presOf" srcId="{63F74E4A-95FD-4FEC-AC31-E7066B5900B2}" destId="{55E2DAA8-9840-486E-9671-875C61A7DCE7}" srcOrd="0" destOrd="0" presId="urn:microsoft.com/office/officeart/2005/8/layout/vList3"/>
    <dgm:cxn modelId="{525EED37-8E1A-488C-94BF-FDC764B8254C}" type="presOf" srcId="{E5A3C7C5-7DAE-4A6C-95D4-A707691FE60C}" destId="{786F22CC-4FAE-47D6-8D05-53B028197EC0}" srcOrd="0" destOrd="0" presId="urn:microsoft.com/office/officeart/2005/8/layout/vList3"/>
    <dgm:cxn modelId="{09B34765-D9C3-41AC-8125-3EB77C78E332}" srcId="{F4E2DA20-0748-4BD3-B69B-1561427DB680}" destId="{E5A3C7C5-7DAE-4A6C-95D4-A707691FE60C}" srcOrd="1" destOrd="0" parTransId="{73F1ACF1-48C4-45C3-B66F-2F048F8E92A0}" sibTransId="{C1DE8067-2016-4DE0-A9B2-607C969D80F2}"/>
    <dgm:cxn modelId="{C89DE58F-6B91-42ED-BAA3-A2838D84EB87}" srcId="{F4E2DA20-0748-4BD3-B69B-1561427DB680}" destId="{63F74E4A-95FD-4FEC-AC31-E7066B5900B2}" srcOrd="0" destOrd="0" parTransId="{1ACD807F-66E5-47BD-A3CE-87A7729EFD57}" sibTransId="{9BFFB55F-0CA7-4B02-9367-6F2AC92E2479}"/>
    <dgm:cxn modelId="{96E75BE5-C151-4018-927D-22D5A7B9E990}" type="presOf" srcId="{F4E2DA20-0748-4BD3-B69B-1561427DB680}" destId="{163F7EE8-8277-4E1F-ACEA-35AE0B922915}" srcOrd="0" destOrd="0" presId="urn:microsoft.com/office/officeart/2005/8/layout/vList3"/>
    <dgm:cxn modelId="{B0FFD854-31F0-4ADF-A204-1AEECAD3C72D}" type="presParOf" srcId="{163F7EE8-8277-4E1F-ACEA-35AE0B922915}" destId="{20F5614D-01ED-41BB-BA1F-7E3698E36A70}" srcOrd="0" destOrd="0" presId="urn:microsoft.com/office/officeart/2005/8/layout/vList3"/>
    <dgm:cxn modelId="{07AF7E2E-1E48-4F96-91A0-B48D8C7E9C92}" type="presParOf" srcId="{20F5614D-01ED-41BB-BA1F-7E3698E36A70}" destId="{3275C53A-3E0A-4C95-B9B4-3AB2404ACC33}" srcOrd="0" destOrd="0" presId="urn:microsoft.com/office/officeart/2005/8/layout/vList3"/>
    <dgm:cxn modelId="{00A4544D-06BF-4E9B-9C5A-5B362CBA6F20}" type="presParOf" srcId="{20F5614D-01ED-41BB-BA1F-7E3698E36A70}" destId="{55E2DAA8-9840-486E-9671-875C61A7DCE7}" srcOrd="1" destOrd="0" presId="urn:microsoft.com/office/officeart/2005/8/layout/vList3"/>
    <dgm:cxn modelId="{676646DA-8517-4F62-84BA-933D50C6D619}" type="presParOf" srcId="{163F7EE8-8277-4E1F-ACEA-35AE0B922915}" destId="{4A58F83D-641E-424F-B895-817591054EDC}" srcOrd="1" destOrd="0" presId="urn:microsoft.com/office/officeart/2005/8/layout/vList3"/>
    <dgm:cxn modelId="{BDB810B4-8024-4342-8F08-51AED4A77531}" type="presParOf" srcId="{163F7EE8-8277-4E1F-ACEA-35AE0B922915}" destId="{EDF43C86-207E-46AC-A4B5-11C8F1E48BE5}" srcOrd="2" destOrd="0" presId="urn:microsoft.com/office/officeart/2005/8/layout/vList3"/>
    <dgm:cxn modelId="{4E82C688-991C-47E0-B335-16F7CF583089}" type="presParOf" srcId="{EDF43C86-207E-46AC-A4B5-11C8F1E48BE5}" destId="{201F46C5-F38C-435D-8197-FAC505D36083}" srcOrd="0" destOrd="0" presId="urn:microsoft.com/office/officeart/2005/8/layout/vList3"/>
    <dgm:cxn modelId="{260C2402-8E75-47C2-ABE0-EDDD9C89A7B9}" type="presParOf" srcId="{EDF43C86-207E-46AC-A4B5-11C8F1E48BE5}" destId="{786F22CC-4FAE-47D6-8D05-53B028197E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96C4B-47CF-4235-BD61-4286B53F959C}">
      <dsp:nvSpPr>
        <dsp:cNvPr id="0" name=""/>
        <dsp:cNvSpPr/>
      </dsp:nvSpPr>
      <dsp:spPr>
        <a:xfrm>
          <a:off x="0" y="1079"/>
          <a:ext cx="8229600" cy="11419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</a:rPr>
            <a:t>БИОРОСТ</a:t>
          </a:r>
          <a:r>
            <a:rPr lang="ru-RU" sz="2200" b="1" kern="1200" baseline="30000" dirty="0">
              <a:solidFill>
                <a:schemeClr val="accent4">
                  <a:lumMod val="10000"/>
                </a:schemeClr>
              </a:solidFill>
            </a:rPr>
            <a:t>®</a:t>
          </a:r>
          <a:r>
            <a:rPr lang="ru-RU" sz="2200" b="1" kern="1200" dirty="0">
              <a:solidFill>
                <a:schemeClr val="accent4">
                  <a:lumMod val="10000"/>
                </a:schemeClr>
              </a:solidFill>
            </a:rPr>
            <a:t> = стабильные привесы + жизнь без диареи</a:t>
          </a:r>
          <a:endParaRPr lang="ru-RU" sz="1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55744" y="56823"/>
        <a:ext cx="811811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0C4C-3430-404B-B8DD-1AC68C90B05E}">
      <dsp:nvSpPr>
        <dsp:cNvPr id="0" name=""/>
        <dsp:cNvSpPr/>
      </dsp:nvSpPr>
      <dsp:spPr>
        <a:xfrm>
          <a:off x="0" y="77330"/>
          <a:ext cx="8352928" cy="950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Лакто-, </a:t>
          </a:r>
          <a:r>
            <a:rPr lang="ru-RU" sz="2500" kern="1200" dirty="0" err="1"/>
            <a:t>бифидо</a:t>
          </a:r>
          <a:r>
            <a:rPr lang="ru-RU" sz="2500" kern="1200" dirty="0"/>
            <a:t>- или спорообразующие?</a:t>
          </a:r>
        </a:p>
      </dsp:txBody>
      <dsp:txXfrm>
        <a:off x="46406" y="123736"/>
        <a:ext cx="8260116" cy="857813"/>
      </dsp:txXfrm>
    </dsp:sp>
    <dsp:sp modelId="{CFEEB0A2-4F8D-47EF-891C-BC4B80F0EFFB}">
      <dsp:nvSpPr>
        <dsp:cNvPr id="0" name=""/>
        <dsp:cNvSpPr/>
      </dsp:nvSpPr>
      <dsp:spPr>
        <a:xfrm>
          <a:off x="0" y="1099955"/>
          <a:ext cx="8352928" cy="950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Пребиотики или пробиотики?</a:t>
          </a:r>
        </a:p>
      </dsp:txBody>
      <dsp:txXfrm>
        <a:off x="46406" y="1146361"/>
        <a:ext cx="8260116" cy="857813"/>
      </dsp:txXfrm>
    </dsp:sp>
    <dsp:sp modelId="{D326FB32-C72C-4A7D-B0D9-08D83D5EEE14}">
      <dsp:nvSpPr>
        <dsp:cNvPr id="0" name=""/>
        <dsp:cNvSpPr/>
      </dsp:nvSpPr>
      <dsp:spPr>
        <a:xfrm>
          <a:off x="0" y="2122580"/>
          <a:ext cx="8352928" cy="950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Жидкие или сухие?</a:t>
          </a:r>
        </a:p>
      </dsp:txBody>
      <dsp:txXfrm>
        <a:off x="46406" y="2168986"/>
        <a:ext cx="8260116" cy="857813"/>
      </dsp:txXfrm>
    </dsp:sp>
    <dsp:sp modelId="{660369B9-001E-44B8-B129-54165DFD532B}">
      <dsp:nvSpPr>
        <dsp:cNvPr id="0" name=""/>
        <dsp:cNvSpPr/>
      </dsp:nvSpPr>
      <dsp:spPr>
        <a:xfrm>
          <a:off x="0" y="3145205"/>
          <a:ext cx="8352928" cy="950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Активность </a:t>
          </a:r>
          <a:r>
            <a:rPr lang="ru-RU" sz="2500" kern="1200" dirty="0" err="1"/>
            <a:t>пробиотика</a:t>
          </a:r>
          <a:r>
            <a:rPr lang="ru-RU" sz="2500" kern="1200" dirty="0"/>
            <a:t> (Ферментативная, Антагонистическая, КОЕ)</a:t>
          </a:r>
        </a:p>
      </dsp:txBody>
      <dsp:txXfrm>
        <a:off x="46406" y="3191611"/>
        <a:ext cx="8260116" cy="85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2DAA8-9840-486E-9671-875C61A7DCE7}">
      <dsp:nvSpPr>
        <dsp:cNvPr id="0" name=""/>
        <dsp:cNvSpPr/>
      </dsp:nvSpPr>
      <dsp:spPr>
        <a:xfrm rot="10800000">
          <a:off x="1485483" y="205"/>
          <a:ext cx="4221694" cy="1688498"/>
        </a:xfrm>
        <a:prstGeom prst="homePlate">
          <a:avLst/>
        </a:prstGeom>
        <a:solidFill>
          <a:schemeClr val="accent1"/>
        </a:solidFill>
        <a:ln>
          <a:solidFill>
            <a:srgbClr val="00B0F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81" tIns="118110" rIns="220472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 водой</a:t>
          </a:r>
        </a:p>
      </dsp:txBody>
      <dsp:txXfrm rot="10800000">
        <a:off x="1907607" y="205"/>
        <a:ext cx="3799570" cy="1688498"/>
      </dsp:txXfrm>
    </dsp:sp>
    <dsp:sp modelId="{3275C53A-3E0A-4C95-B9B4-3AB2404ACC33}">
      <dsp:nvSpPr>
        <dsp:cNvPr id="0" name=""/>
        <dsp:cNvSpPr/>
      </dsp:nvSpPr>
      <dsp:spPr>
        <a:xfrm>
          <a:off x="641234" y="205"/>
          <a:ext cx="1688498" cy="1688498"/>
        </a:xfrm>
        <a:prstGeom prst="ellipse">
          <a:avLst/>
        </a:prstGeom>
        <a:noFill/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22CC-4FAE-47D6-8D05-53B028197EC0}">
      <dsp:nvSpPr>
        <dsp:cNvPr id="0" name=""/>
        <dsp:cNvSpPr/>
      </dsp:nvSpPr>
      <dsp:spPr>
        <a:xfrm rot="10800000">
          <a:off x="1485483" y="2192733"/>
          <a:ext cx="4221694" cy="1688498"/>
        </a:xfrm>
        <a:prstGeom prst="homePlate">
          <a:avLst/>
        </a:prstGeom>
        <a:solidFill>
          <a:srgbClr val="FFCC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81" tIns="118110" rIns="220472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 комбикормом</a:t>
          </a:r>
        </a:p>
      </dsp:txBody>
      <dsp:txXfrm rot="10800000">
        <a:off x="1907607" y="2192733"/>
        <a:ext cx="3799570" cy="1688498"/>
      </dsp:txXfrm>
    </dsp:sp>
    <dsp:sp modelId="{201F46C5-F38C-435D-8197-FAC505D36083}">
      <dsp:nvSpPr>
        <dsp:cNvPr id="0" name=""/>
        <dsp:cNvSpPr/>
      </dsp:nvSpPr>
      <dsp:spPr>
        <a:xfrm>
          <a:off x="641234" y="2192733"/>
          <a:ext cx="1688498" cy="1688498"/>
        </a:xfrm>
        <a:prstGeom prst="ellipse">
          <a:avLst/>
        </a:prstGeom>
        <a:noFill/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D278FAE-0CE0-4B2F-97B0-76929B2BD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CCB457-38AF-40EE-A82D-320C377D8C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DF4FF1B2-854B-40FF-9FAF-0DBB7146C77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3B10992-B3C7-4626-BC29-62454B037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C9DB110-8D8A-49BA-9D9A-029D3E110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D3578-9D71-416A-8105-F0C521FC8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D73D9-5962-48A0-B982-7F3D54F44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FC95B-D963-40D3-A1B8-731B4CAB7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E116369F-14D4-4B73-87A8-0A6BBC6F1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CB39FFB4-56A1-4556-BD93-9110865D2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09FD12B1-64B1-474F-9614-8E5C5D590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D48D9-F8B8-4958-8C5A-41126742459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5767C612-5694-46E4-BA8B-E6757CAE5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25CD6A23-9784-4959-BEFC-03BF87E6AD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03093834-3190-4512-BD79-DFDE81B2E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C8D5-6E3D-45F7-BF89-CCEB9D66718F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8FE8E763-9B2D-40EB-B015-306CE8A95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AD289A6E-7720-4FAB-8A7A-3B38A9C5E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D03F7210-79EA-46B6-B1EE-CA17FD786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F45A70-7D9A-4668-9BAD-44A1CF419CD8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9A15F6E9-E1EE-4211-A606-F88418CDFF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3FBCE99D-FC6B-4EF1-A0F2-017D380586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343D1684-2E94-4DE8-B108-1CC5AFA8A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11384D-48B7-4B6F-857B-33500B1DF06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E3DD2E01-9245-4F51-A89F-26B8802D86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030E5229-82D7-4EC7-B27B-1B5564EA70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06A83C5D-6658-4448-BB0B-F9BEBAAC1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AA1582-1746-4F7D-B135-AB42CE251885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BA72137D-5A56-4314-A66D-A6D35404EC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87997B63-BADA-41D5-AAA6-5D3E47AB7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0463B8D7-A79F-4C9F-A8DF-BAE4FE5B5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7A69B-3196-4B24-B969-225C6226D826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ECE9BDC0-B128-4061-82EF-66241E346A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0ED5902B-452A-4E52-A69D-9E1285AA1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D54049DB-01EE-421E-8AD8-061A449C3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47B75-5D6D-4727-B8F2-AA4F8CD76BB7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945155AD-BFC9-4F11-AB42-5739C498F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9F53EFB-6433-470D-A217-3FF864C44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E438B67A-5ABE-43E7-877A-832D75F30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D3A4B2-2DA6-4B0D-B424-8041F0A0B923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5C07168D-4846-464F-B7D1-027D1A49F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39062D7E-5FD9-43E9-A794-EE3852F2C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FE19128A-E7A3-4A13-BCE1-81CB885AC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A7E1FB-448B-4198-88C1-32410393B16E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1E8635A2-3D07-4D8A-B247-CB5EA000C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6D8AFBE3-93A0-412E-9434-B7FEB7D39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19DFD98A-A54A-4CBE-9558-D65CDE653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D683C6-A254-4492-AF5C-99955992B86B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EA36B4B4-C96F-48FB-95BD-0B0F191EDC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DDEE8EB7-396F-4F52-A977-E29326B908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F69DF146-12E1-4FC7-80DA-2858D36DB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778DC9-441C-44DE-BCBD-4E0B33A49CE1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2351710-0E73-495F-96FE-61238BCDA27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15ABAD85-647F-4210-9205-54B901578E5C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3D4A225C-06D4-46E8-8003-F427167380A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1358573-FE41-4F5B-BEEE-DAAFF53C375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A912572-7F80-4E83-9288-82D920B16F3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6B4DEA5F-2EF8-406C-84CD-9B1EFC69CC7D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E7E87B4-3E98-46BC-9F14-085E723453D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4FB0EBAF-9270-4C5E-AF17-D7426C0F82E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7F8AF116-19B2-4069-802E-3D67C44E0D7C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6C3771D5-E44B-41DC-A2CE-6431C000D972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BDD06EF6-33F5-419E-BE43-885E8768D2E1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CCB4809-AD9B-465B-9498-86225E5A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7FD53E-3A82-40F3-929F-BD0D3118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20B5888-C0BF-4C2B-A03B-3FE1231F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B0DE-2907-4B79-B9FC-DE2E8E0A2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19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591A-B598-4DFA-9775-772048C1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5C243-A61F-4A8C-B5B9-6656129C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7636-F0C2-4FAF-8E4F-DE1AC6E9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5288-E0FE-4B5C-B49A-2E5709DEF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3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36841E-5649-4CDE-A853-E8E19750B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1270B-48AC-4EF6-9B95-4E065D47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2A1E6F-D468-4187-B290-47D5F97E1E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8B948F-2A2B-4C64-BBA9-BCDBF121B7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436D2E-F497-4772-A648-E272BBC329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BF66-F503-46BC-A2BA-0C696D6FA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71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53B0-A576-4888-B9B3-CACF09D2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FEC5A-8AE4-49D1-9861-3AF64CE3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BCA5A-BE42-4A2A-B8DE-A29884AC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1C5D-1E48-45BD-8DF9-2D644E6AC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00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90857E-D36B-4218-B344-8BC82480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7F3D5-B3D8-4407-A2F2-C1A10D443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CE1775-DC62-4644-966D-F0F1549519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23DAD5-1398-446C-B320-DCFB3008EB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E37638-AE6D-479C-ADE5-099BB9CCF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9865-E873-4058-B53B-94CA383A7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48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011164-DFA0-4991-B548-BC8D6943FF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67C384-FE38-48C5-AE9E-C067DC4E49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031C8-50E7-4834-BB8A-1DEFED825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FF03-FC5D-4C62-92CD-26A10E50A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87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512E-0A1B-4E3F-BE51-1FAF3F3F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432B-80FF-4905-9B7F-18FCBF65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5ABA-1FCB-47A3-B9A9-D31654EC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A32AD-2EF9-44FB-B9DF-9EDA9FE5C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84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8A02-3B66-42D2-B765-DAF19266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2BB9-E3B5-4B44-8C22-F730CA5B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4CD9-E72F-4633-BA3F-01B2A94B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83B3-2477-4C1B-98DA-4EE50ED3F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19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D2619-1772-47F6-BC8A-4F509FD4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C936-F261-4AAD-943E-43390CEF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C926-EBD3-47CF-82A5-F9AB165D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7789-8DB6-4B23-9FC1-6DE097026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3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6A76A-A6BE-43E4-858C-AA8DD8A5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4E2B-3960-4935-8A4E-25AA1FA0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B23DA-785F-40AE-92BE-EBAE236F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B9A3-9B2B-4967-80F2-C2C809577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01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08E710-FE91-4B78-874B-FAFDBCBD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1F69B1-4416-4742-8F12-385DBBBD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0AABD9-E114-476B-B3D0-EBD69AE6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70CD-1240-4992-BD45-5A5656F9B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22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1E5B32-EDAC-47FC-8BF9-8039A9B8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7F87A5-5D47-4F57-AB62-A4EF4BF8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EBA8D1-08B7-4A38-AB08-839C2F69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2CA8-D272-44BD-9681-546EC09409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3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A2B4F4-8E18-4C61-AF3C-E7ECEF32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70FD9D-026D-4A17-9A7A-7901F907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C51890-140D-45A9-9DC3-19F46EC2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8566-147D-4E35-A4E3-F811A6D62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31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8E017A-F832-427D-920B-07877AF4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210AB7-5B8F-4E4C-8F2F-11C16AE5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9CD8BF-331F-4F6B-932D-96A82C76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6DED-688F-4295-954C-2DBEF0AF69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20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A43F60-F58D-49C2-B719-D11E2670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89219C-E64C-45E0-8EDD-89131813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CB8B6-74BE-4420-BAB8-8C437E3D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CB30-90A7-4A32-9323-E58CF89207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97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CD43B-66B6-432B-AE8E-C300077E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6272A7-B16C-4456-A5B1-BE6720FF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CCB619-F05B-4A00-BCD7-6F8E480F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FBC4-B503-47F8-9CB4-18843C349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5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37029D1E-FA3D-4A3A-8BFE-D50BC0921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AAEAC7-19E6-490F-804B-BAD9A4452088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B0D090-6AF6-4D97-8CB4-FABF13C2B1AB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0895E2-546C-4266-9AAB-DF48DDBE9A9D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87E2704-25DE-47A9-9524-3E2C7E12C043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9DA03E1-425C-4354-86C8-19D3C19BA889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F7CEED-A9B3-46CB-9A4A-B72BA3ADB71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95BB594-427B-44B9-843E-4A33BE13135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2C41A0-6D08-463E-BC1C-F7A71E00FA55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6700786-B8AC-4605-9D06-97402B48789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534943E-D213-47A6-81DD-0D04EE7E638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045F000-DF4F-4549-9603-2A06365F2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239B0B0-5AC6-4EA3-97DA-551FE46DB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B298-01CF-4C19-BDF2-204E32F3D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9110A-C792-45BE-9C90-F2B41CF46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47397-2474-4B6F-9327-D80F9B507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15FB3EB-604D-4851-B2BF-9EE7237B9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8" r:id="rId11"/>
    <p:sldLayoutId id="2147484093" r:id="rId12"/>
    <p:sldLayoutId id="2147484099" r:id="rId13"/>
    <p:sldLayoutId id="2147484094" r:id="rId14"/>
    <p:sldLayoutId id="2147484095" r:id="rId15"/>
    <p:sldLayoutId id="214748409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CDE2DC2-1869-4671-943F-FED66377F0F5}"/>
              </a:ext>
            </a:extLst>
          </p:cNvPr>
          <p:cNvGraphicFramePr/>
          <p:nvPr/>
        </p:nvGraphicFramePr>
        <p:xfrm>
          <a:off x="447675" y="2997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593" name="Rectangle 9">
            <a:extLst>
              <a:ext uri="{FF2B5EF4-FFF2-40B4-BE49-F238E27FC236}">
                <a16:creationId xmlns:a16="http://schemas.microsoft.com/office/drawing/2014/main" id="{0DB0A209-010D-4B68-BB39-37E0F350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019675"/>
            <a:ext cx="862171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Докладчик: кандидат ветеринарных наук, доцент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Финогенов Артём Юрьевич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8" name="Прямоугольник 2">
            <a:extLst>
              <a:ext uri="{FF2B5EF4-FFF2-40B4-BE49-F238E27FC236}">
                <a16:creationId xmlns:a16="http://schemas.microsoft.com/office/drawing/2014/main" id="{87385020-8E1C-4DA3-8EA3-7FB4A7475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3068638"/>
            <a:ext cx="390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70C0"/>
                </a:solidFill>
                <a:latin typeface="Arial" panose="020B0604020202020204" pitchFamily="34" charset="0"/>
              </a:rPr>
              <a:t>Ваша формула успеха</a:t>
            </a:r>
            <a:endParaRPr lang="ru-RU" altLang="ru-RU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1081D-4CF3-4A0A-8302-E4C81844E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88" y="128957"/>
            <a:ext cx="2143125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150" name="Рисунок 3">
            <a:extLst>
              <a:ext uri="{FF2B5EF4-FFF2-40B4-BE49-F238E27FC236}">
                <a16:creationId xmlns:a16="http://schemas.microsoft.com/office/drawing/2014/main" id="{5725CDD0-A716-4DCE-A1C7-BBCF5620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575"/>
            <a:ext cx="33702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4">
            <a:extLst>
              <a:ext uri="{FF2B5EF4-FFF2-40B4-BE49-F238E27FC236}">
                <a16:creationId xmlns:a16="http://schemas.microsoft.com/office/drawing/2014/main" id="{18A73426-13D0-4A28-9BD6-A8C7BE20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439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F6865493-1707-4B83-9D9C-D893D343A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FFC000"/>
                </a:solidFill>
              </a:rPr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9DD9B-9CBF-4589-87BC-8473C39B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822325"/>
            <a:ext cx="8229600" cy="45307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Сразу после рождения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После курса антибиотикотерапии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После иммунизации, особенно живыми вакцинами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 скармливании кормов невысокого качества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 смене рациона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 технологических стрессах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5D4F3D-F91F-4014-B6B1-C432B5205968}"/>
              </a:ext>
            </a:extLst>
          </p:cNvPr>
          <p:cNvSpPr/>
          <p:nvPr/>
        </p:nvSpPr>
        <p:spPr>
          <a:xfrm>
            <a:off x="468313" y="5989638"/>
            <a:ext cx="84248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86D1EC"/>
              </a:buClr>
              <a:buSzPct val="90000"/>
              <a:defRPr/>
            </a:pPr>
            <a:r>
              <a:rPr lang="ru-RU" sz="1400" b="1" kern="0" dirty="0">
                <a:solidFill>
                  <a:schemeClr val="accent5"/>
                </a:solidFill>
                <a:latin typeface="Arial"/>
              </a:rPr>
              <a:t>    60% ИММУННЫХ КЛЕТОК ОРГАНИЗМА НАХОДЯТСЯ В СЛИЗИСТОЙ КИШЕЧНИКА</a:t>
            </a:r>
            <a:endParaRPr lang="ru-RU" sz="1400" b="1" i="1" kern="0" dirty="0">
              <a:solidFill>
                <a:schemeClr val="accent5"/>
              </a:solidFill>
              <a:latin typeface="Arial"/>
            </a:endParaRPr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CDF4063C-0810-4DB3-803A-CA2BFEDF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D3340D-A456-4D71-800C-A9555C57AB08}"/>
              </a:ext>
            </a:extLst>
          </p:cNvPr>
          <p:cNvSpPr/>
          <p:nvPr/>
        </p:nvSpPr>
        <p:spPr>
          <a:xfrm>
            <a:off x="755650" y="5851525"/>
            <a:ext cx="298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6D1EC"/>
              </a:buClr>
              <a:buSzPct val="90000"/>
              <a:defRPr/>
            </a:pPr>
            <a:r>
              <a:rPr lang="ru-RU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!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599E9036-4DAA-417E-9CD3-CDB7B8D7E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FFC000"/>
                </a:solidFill>
              </a:rPr>
              <a:t>ДЛЯ БРОЙЛЕРОВ</a:t>
            </a:r>
            <a:endParaRPr lang="ru-RU" altLang="ru-RU">
              <a:solidFill>
                <a:srgbClr val="FFC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9A132DC-2B6E-47DC-A5E0-869849A212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6375" y="1420813"/>
          <a:ext cx="7272338" cy="500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989">
                  <a:extLst>
                    <a:ext uri="{9D8B030D-6E8A-4147-A177-3AD203B41FA5}">
                      <a16:colId xmlns:a16="http://schemas.microsoft.com/office/drawing/2014/main" val="492467161"/>
                    </a:ext>
                  </a:extLst>
                </a:gridCol>
                <a:gridCol w="827526">
                  <a:extLst>
                    <a:ext uri="{9D8B030D-6E8A-4147-A177-3AD203B41FA5}">
                      <a16:colId xmlns:a16="http://schemas.microsoft.com/office/drawing/2014/main" val="2066382270"/>
                    </a:ext>
                  </a:extLst>
                </a:gridCol>
                <a:gridCol w="677114">
                  <a:extLst>
                    <a:ext uri="{9D8B030D-6E8A-4147-A177-3AD203B41FA5}">
                      <a16:colId xmlns:a16="http://schemas.microsoft.com/office/drawing/2014/main" val="1793739383"/>
                    </a:ext>
                  </a:extLst>
                </a:gridCol>
                <a:gridCol w="4881709">
                  <a:extLst>
                    <a:ext uri="{9D8B030D-6E8A-4147-A177-3AD203B41FA5}">
                      <a16:colId xmlns:a16="http://schemas.microsoft.com/office/drawing/2014/main" val="4017704977"/>
                    </a:ext>
                  </a:extLst>
                </a:gridCol>
              </a:tblGrid>
              <a:tr h="64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 на 1000 голов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Курс (сутки)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Комментарии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extLst>
                  <a:ext uri="{0D108BD9-81ED-4DB2-BD59-A6C34878D82A}">
                    <a16:rowId xmlns:a16="http://schemas.microsoft.com/office/drawing/2014/main" val="1577370181"/>
                  </a:ext>
                </a:extLst>
              </a:tr>
              <a:tr h="117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Престарт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0,15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заселение организма нормальной микрофлорой, что особенно важно в первые дни жизни. Ожидаемый эффект: повышение сохранности и достижение оптимальной однородности стада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extLst>
                  <a:ext uri="{0D108BD9-81ED-4DB2-BD59-A6C34878D82A}">
                    <a16:rowId xmlns:a16="http://schemas.microsoft.com/office/drawing/2014/main" val="3978968881"/>
                  </a:ext>
                </a:extLst>
              </a:tr>
              <a:tr h="156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0,25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локализация постантибиотического и поствакционального стрессов, восстановление нормобиоза кишечника после применения антибиотиков, повышение иммунного статуса. Особенно важно после вакцинаций.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extLst>
                  <a:ext uri="{0D108BD9-81ED-4DB2-BD59-A6C34878D82A}">
                    <a16:rowId xmlns:a16="http://schemas.microsoft.com/office/drawing/2014/main" val="1031931025"/>
                  </a:ext>
                </a:extLst>
              </a:tr>
              <a:tr h="83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профилактика желудочно-кишечных заболеваний инфекционной (кокцидиозы, колибактериозы, сальмонеллез и пр.) и алиментарной природы (ацидоз, дисбактериоз и др.).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extLst>
                  <a:ext uri="{0D108BD9-81ED-4DB2-BD59-A6C34878D82A}">
                    <a16:rowId xmlns:a16="http://schemas.microsoft.com/office/drawing/2014/main" val="1359163852"/>
                  </a:ext>
                </a:extLst>
              </a:tr>
              <a:tr h="784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улучшение конверсии корма, обеспечение оптимального срока выхода на пик продуктивности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45" marR="57245" marT="0" marB="0" anchor="ctr"/>
                </a:tc>
                <a:extLst>
                  <a:ext uri="{0D108BD9-81ED-4DB2-BD59-A6C34878D82A}">
                    <a16:rowId xmlns:a16="http://schemas.microsoft.com/office/drawing/2014/main" val="1143113109"/>
                  </a:ext>
                </a:extLst>
              </a:tr>
            </a:tbl>
          </a:graphicData>
        </a:graphic>
      </p:graphicFrame>
      <p:pic>
        <p:nvPicPr>
          <p:cNvPr id="25635" name="Рисунок 7">
            <a:extLst>
              <a:ext uri="{FF2B5EF4-FFF2-40B4-BE49-F238E27FC236}">
                <a16:creationId xmlns:a16="http://schemas.microsoft.com/office/drawing/2014/main" id="{9AC0D95F-F7D4-4AD8-A719-DCF68D742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89138"/>
            <a:ext cx="13700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Рисунок 8">
            <a:extLst>
              <a:ext uri="{FF2B5EF4-FFF2-40B4-BE49-F238E27FC236}">
                <a16:creationId xmlns:a16="http://schemas.microsoft.com/office/drawing/2014/main" id="{19E26CB0-164A-4633-B6C4-C7353EF6A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508500"/>
            <a:ext cx="13477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Рисунок 10">
            <a:extLst>
              <a:ext uri="{FF2B5EF4-FFF2-40B4-BE49-F238E27FC236}">
                <a16:creationId xmlns:a16="http://schemas.microsoft.com/office/drawing/2014/main" id="{EE6DD5CD-7B4C-4B91-8025-394EA4314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527675"/>
            <a:ext cx="13477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Рисунок 11">
            <a:extLst>
              <a:ext uri="{FF2B5EF4-FFF2-40B4-BE49-F238E27FC236}">
                <a16:creationId xmlns:a16="http://schemas.microsoft.com/office/drawing/2014/main" id="{F9599ADB-C747-42FA-B4D2-8FAEE667A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500438"/>
            <a:ext cx="13509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90A584D7-E5AD-4677-88B1-5DCA2E8B2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2492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FFC000"/>
                </a:solidFill>
              </a:rPr>
              <a:t>ДЛЯ ПТИЦЫ ЯИЧНОГО НАПРАВЛЕНИЯ</a:t>
            </a:r>
            <a:endParaRPr lang="ru-RU" altLang="ru-RU" sz="280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579E67-C70E-4D1B-844D-7E1F0DD0E9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196975"/>
          <a:ext cx="7993063" cy="5557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793">
                  <a:extLst>
                    <a:ext uri="{9D8B030D-6E8A-4147-A177-3AD203B41FA5}">
                      <a16:colId xmlns:a16="http://schemas.microsoft.com/office/drawing/2014/main" val="382646328"/>
                    </a:ext>
                  </a:extLst>
                </a:gridCol>
                <a:gridCol w="909538">
                  <a:extLst>
                    <a:ext uri="{9D8B030D-6E8A-4147-A177-3AD203B41FA5}">
                      <a16:colId xmlns:a16="http://schemas.microsoft.com/office/drawing/2014/main" val="745121999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1137165396"/>
                    </a:ext>
                  </a:extLst>
                </a:gridCol>
                <a:gridCol w="5365512">
                  <a:extLst>
                    <a:ext uri="{9D8B030D-6E8A-4147-A177-3AD203B41FA5}">
                      <a16:colId xmlns:a16="http://schemas.microsoft.com/office/drawing/2014/main" val="2326711997"/>
                    </a:ext>
                  </a:extLst>
                </a:gridCol>
              </a:tblGrid>
              <a:tr h="5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Престарт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effectLst/>
                        </a:rPr>
                        <a:t>0,15</a:t>
                      </a:r>
                      <a:endParaRPr lang="ru-RU" sz="10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effectLst/>
                        </a:rPr>
                        <a:t>заселение организма нормальной микрофлорой, что особенно важно в первые дни жизни. Ожидаемый эффект: повышение сохранности и достижение оптимальной однородности стада</a:t>
                      </a:r>
                      <a:endParaRPr lang="ru-RU" sz="10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60569"/>
                  </a:ext>
                </a:extLst>
              </a:tr>
              <a:tr h="86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Старт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5-7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локализация </a:t>
                      </a:r>
                      <a:r>
                        <a:rPr lang="ru-RU" sz="1000" dirty="0" err="1">
                          <a:effectLst/>
                        </a:rPr>
                        <a:t>постантибиотического</a:t>
                      </a:r>
                      <a:r>
                        <a:rPr lang="ru-RU" sz="1000" dirty="0">
                          <a:effectLst/>
                        </a:rPr>
                        <a:t> и </a:t>
                      </a:r>
                      <a:r>
                        <a:rPr lang="ru-RU" sz="1000" dirty="0" err="1">
                          <a:effectLst/>
                        </a:rPr>
                        <a:t>поствакционального</a:t>
                      </a:r>
                      <a:r>
                        <a:rPr lang="ru-RU" sz="1000" dirty="0">
                          <a:effectLst/>
                        </a:rPr>
                        <a:t> стрессов, восстановление </a:t>
                      </a:r>
                      <a:r>
                        <a:rPr lang="ru-RU" sz="1000" dirty="0" err="1">
                          <a:effectLst/>
                        </a:rPr>
                        <a:t>нормобиоза</a:t>
                      </a:r>
                      <a:r>
                        <a:rPr lang="ru-RU" sz="1000" dirty="0">
                          <a:effectLst/>
                        </a:rPr>
                        <a:t> кишечника после применения антибиотиков, повышение иммунного статуса. Особенно важно после вакцинаций против болезни Ньюкасла и Инфекционного ларинготрахеита.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1388549617"/>
                  </a:ext>
                </a:extLst>
              </a:tr>
              <a:tr h="1034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1-3 курса по 5-7 дней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локализация кормового стресса, получаемого птицей в результате резкой смены структуры и питательности рациона, профилактика желудочно-кишечных заболеваний инфекционной (кокцидиозы, </a:t>
                      </a:r>
                      <a:r>
                        <a:rPr lang="ru-RU" sz="1000" dirty="0" err="1">
                          <a:effectLst/>
                        </a:rPr>
                        <a:t>колибактериозы</a:t>
                      </a:r>
                      <a:r>
                        <a:rPr lang="ru-RU" sz="1000" dirty="0">
                          <a:effectLst/>
                        </a:rPr>
                        <a:t>, сальмонеллез и пр.) и алиментарной природы (ацидоз, дисбактериоз и др.). Оптимальный промежуток между курсами — 3 недели.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3960125712"/>
                  </a:ext>
                </a:extLst>
              </a:tr>
              <a:tr h="39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Предкладка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5-7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локализация кормового стресса, получаемого птицей в результате резкой смены структуры и питательности рациона, профилактика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1859542848"/>
                  </a:ext>
                </a:extLst>
              </a:tr>
              <a:tr h="523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Перевод в промышленную зону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5-7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локализация последствий технологических и кормовых стрессов, обеспечение оптимального срока выхода на пик продуктивности, профилактика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3041538600"/>
                  </a:ext>
                </a:extLst>
              </a:tr>
              <a:tr h="91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Предпик — Пик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5-7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улучшение конверсии корма, обеспечение оптимального срока выхода на пик продуктивности, улучшение использования кальция и фосфора, снижение патогенной микрофлоры толстого отдела кишечника в результате улучшения переваримости протеина и клетчатки корма, профилактика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878953655"/>
                  </a:ext>
                </a:extLst>
              </a:tr>
              <a:tr h="5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2-я фаза яйценоскости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5-7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локализация кормового стресса, получаемого птицей в результате резкой смены структуры и питательности рациона, профилактика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409764260"/>
                  </a:ext>
                </a:extLst>
              </a:tr>
              <a:tr h="789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падения яйценоскости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курса по 3 дня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максимальное замедление падения продуктивности, связанного с физиологией птицы, профилактика. Оптимальный промежуток между курсами — 3 недели. При длительном сроке использования птицы возможен дополнительный курс (3 дня по 0,1 г)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/>
                </a:tc>
                <a:extLst>
                  <a:ext uri="{0D108BD9-81ED-4DB2-BD59-A6C34878D82A}">
                    <a16:rowId xmlns:a16="http://schemas.microsoft.com/office/drawing/2014/main" val="3766570388"/>
                  </a:ext>
                </a:extLst>
              </a:tr>
            </a:tbl>
          </a:graphicData>
        </a:graphic>
      </p:graphicFrame>
      <p:pic>
        <p:nvPicPr>
          <p:cNvPr id="27698" name="Рисунок 4">
            <a:extLst>
              <a:ext uri="{FF2B5EF4-FFF2-40B4-BE49-F238E27FC236}">
                <a16:creationId xmlns:a16="http://schemas.microsoft.com/office/drawing/2014/main" id="{55F6CCF1-F7F6-435C-930F-0F1A405F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3200"/>
            <a:ext cx="13525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8DAF6-132F-47F7-BE6A-47B69857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C00"/>
                </a:solidFill>
              </a:rPr>
              <a:t>МИКРОБИОЦЕНОЗ КИШЕЧНИКА - </a:t>
            </a:r>
            <a:r>
              <a:rPr lang="ru-RU" sz="3200" b="1" dirty="0">
                <a:solidFill>
                  <a:srgbClr val="FFC000"/>
                </a:solidFill>
              </a:rPr>
              <a:t>ЭКСТРАКОРПОРАЛЬНЫЙ ОРГАН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br>
              <a:rPr lang="ru-RU" dirty="0">
                <a:solidFill>
                  <a:srgbClr val="FFCC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195" name="Объект 6">
            <a:extLst>
              <a:ext uri="{FF2B5EF4-FFF2-40B4-BE49-F238E27FC236}">
                <a16:creationId xmlns:a16="http://schemas.microsoft.com/office/drawing/2014/main" id="{EB71F0E0-3B65-47BA-B9D9-A6FF4D686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2A24DFF-73B4-447D-9444-A4459B3A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03225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962944-5229-46CC-9C00-1F2FF302C99B}"/>
              </a:ext>
            </a:extLst>
          </p:cNvPr>
          <p:cNvSpPr/>
          <p:nvPr/>
        </p:nvSpPr>
        <p:spPr>
          <a:xfrm>
            <a:off x="397198" y="5718175"/>
            <a:ext cx="4044950" cy="646112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 extrusionH="76200">
            <a:bevelT prst="relaxedInset"/>
            <a:bevelB/>
            <a:extrusionClr>
              <a:srgbClr val="FFC000"/>
            </a:extrusion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Масса нормальной микрофлоры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до 5% от массы тела</a:t>
            </a:r>
          </a:p>
        </p:txBody>
      </p:sp>
      <p:pic>
        <p:nvPicPr>
          <p:cNvPr id="8200" name="Picture 9">
            <a:extLst>
              <a:ext uri="{FF2B5EF4-FFF2-40B4-BE49-F238E27FC236}">
                <a16:creationId xmlns:a16="http://schemas.microsoft.com/office/drawing/2014/main" id="{EE534517-1BE7-44A0-98AF-3E53A5B9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17650"/>
            <a:ext cx="4672012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6D0BF66-93AD-40E1-9A6F-533718C10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34975"/>
            <a:ext cx="7292975" cy="1320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Критерии выбора пробиотиков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525F92E-8E0C-41A9-B1BF-47AC05DE8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830" y="1342420"/>
          <a:ext cx="8352928" cy="417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TextBox 6">
            <a:extLst>
              <a:ext uri="{FF2B5EF4-FFF2-40B4-BE49-F238E27FC236}">
                <a16:creationId xmlns:a16="http://schemas.microsoft.com/office/drawing/2014/main" id="{B673360C-983D-4CA5-BCD3-73BF4BA1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129338"/>
            <a:ext cx="311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>
                <a:solidFill>
                  <a:srgbClr val="00FF00"/>
                </a:solidFill>
                <a:latin typeface="Arial" panose="020B0604020202020204" pitchFamily="34" charset="0"/>
              </a:rPr>
              <a:t>БИОРОСТ</a:t>
            </a:r>
            <a:r>
              <a:rPr lang="ru-RU" altLang="ru-RU" b="1" baseline="30000">
                <a:solidFill>
                  <a:srgbClr val="00FF00"/>
                </a:solidFill>
                <a:latin typeface="Arial" panose="020B0604020202020204" pitchFamily="34" charset="0"/>
              </a:rPr>
              <a:t>® </a:t>
            </a:r>
            <a:r>
              <a:rPr lang="ru-RU" altLang="ru-RU" b="1">
                <a:solidFill>
                  <a:srgbClr val="00FF00"/>
                </a:solidFill>
                <a:latin typeface="Arial" panose="020B0604020202020204" pitchFamily="34" charset="0"/>
              </a:rPr>
              <a:t>- симбиотик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C0EE8-979B-4C90-BF08-5B50D354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04813"/>
            <a:ext cx="6346825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</a:rPr>
              <a:t>Улучшение 	конверсии</a:t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корма </a:t>
            </a:r>
            <a:br>
              <a:rPr lang="ru-RU" sz="4000" b="1" dirty="0">
                <a:solidFill>
                  <a:srgbClr val="FFC000"/>
                </a:solidFill>
              </a:rPr>
            </a:b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	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48B4EB76-CDC3-4BDD-BD7F-4E73E596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9050"/>
            <a:ext cx="3162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AEF9DF13-149D-4CC5-B7B6-F738293B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0350"/>
            <a:ext cx="2838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Прямоугольник 3">
            <a:extLst>
              <a:ext uri="{FF2B5EF4-FFF2-40B4-BE49-F238E27FC236}">
                <a16:creationId xmlns:a16="http://schemas.microsoft.com/office/drawing/2014/main" id="{9CC265C3-58E3-4407-BE1C-34E18C4A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84963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Расщепление труднопереваримых веществ: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i="1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целлюлаза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амилаза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липаза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протеаза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пектиназа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</a:rPr>
              <a:t>…</a:t>
            </a:r>
            <a:endParaRPr lang="ru-RU" altLang="ru-RU" sz="240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7">
            <a:extLst>
              <a:ext uri="{FF2B5EF4-FFF2-40B4-BE49-F238E27FC236}">
                <a16:creationId xmlns:a16="http://schemas.microsoft.com/office/drawing/2014/main" id="{E37F868B-E2E6-4E92-B401-36C3E32C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2160587" cy="2159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1A36025-3538-42B6-B718-E17B3842D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85750"/>
            <a:ext cx="7418387" cy="1320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Антагонистическая активность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CAB878B-E140-4DDB-B44D-137E773AB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/>
          <a:stretch>
            <a:fillRect/>
          </a:stretch>
        </p:blipFill>
        <p:spPr>
          <a:xfrm>
            <a:off x="933450" y="1700213"/>
            <a:ext cx="22447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350060C4-89F6-4B1A-A19F-A44917FFC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5963" r="8874" b="5963"/>
          <a:stretch/>
        </p:blipFill>
        <p:spPr bwMode="auto">
          <a:xfrm>
            <a:off x="5724128" y="1844824"/>
            <a:ext cx="1828800" cy="18288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3">
            <a:extLst>
              <a:ext uri="{FF2B5EF4-FFF2-40B4-BE49-F238E27FC236}">
                <a16:creationId xmlns:a16="http://schemas.microsoft.com/office/drawing/2014/main" id="{8F79B296-1D39-4CD7-A526-BD81B5B5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3860800"/>
            <a:ext cx="183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</a:rPr>
              <a:t>род </a:t>
            </a:r>
            <a:r>
              <a:rPr lang="ru-RU" altLang="ru-RU" i="1">
                <a:solidFill>
                  <a:schemeClr val="tx1"/>
                </a:solidFill>
              </a:rPr>
              <a:t>С</a:t>
            </a:r>
            <a:r>
              <a:rPr lang="en-US" altLang="ru-RU" i="1">
                <a:solidFill>
                  <a:schemeClr val="tx1"/>
                </a:solidFill>
              </a:rPr>
              <a:t>lostridium</a:t>
            </a:r>
            <a:endParaRPr lang="ru-RU" altLang="ru-RU" i="1">
              <a:solidFill>
                <a:schemeClr val="tx1"/>
              </a:solidFill>
            </a:endParaRPr>
          </a:p>
        </p:txBody>
      </p:sp>
      <p:sp>
        <p:nvSpPr>
          <p:cNvPr id="14342" name="Прямоугольник 6">
            <a:extLst>
              <a:ext uri="{FF2B5EF4-FFF2-40B4-BE49-F238E27FC236}">
                <a16:creationId xmlns:a16="http://schemas.microsoft.com/office/drawing/2014/main" id="{9E24ED0E-8AE9-4067-B8B7-B5A338E87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97425"/>
            <a:ext cx="388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Цитотоксины, Энтеротоксины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036D48E-82F5-49CE-823C-0D035B8EED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313" y="752475"/>
            <a:ext cx="3509962" cy="501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F9E2EB-0109-4EDC-A01E-7847E78D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7623">
            <a:off x="5651709" y="3304102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558544-DDAF-4E94-AF7E-6369AA17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6982">
            <a:off x="5314927" y="2890743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A59F5D2-567B-4874-BD24-33AE1AE2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0194">
            <a:off x="4964268" y="3805094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604749-9A51-4995-8A2B-8B140BC0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6892">
            <a:off x="6189068" y="3886561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40E716-1B49-45C7-8FD0-1D25341B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636">
            <a:off x="4817986" y="3380794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746EEC-A618-414B-9CDA-9068C692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9382">
            <a:off x="5543018" y="3971497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33DBC6A-3B92-4FA8-AB1A-CF826338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1448">
            <a:off x="6088841" y="2806031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221D757-CEB4-4C1A-9897-AD53E8F0F879}"/>
              </a:ext>
            </a:extLst>
          </p:cNvPr>
          <p:cNvSpPr/>
          <p:nvPr/>
        </p:nvSpPr>
        <p:spPr>
          <a:xfrm>
            <a:off x="1979340" y="2550046"/>
            <a:ext cx="216024" cy="50405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4" name="Picture 2">
            <a:extLst>
              <a:ext uri="{FF2B5EF4-FFF2-40B4-BE49-F238E27FC236}">
                <a16:creationId xmlns:a16="http://schemas.microsoft.com/office/drawing/2014/main" id="{B8FF6979-E960-4407-B978-B9062BB0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95">
            <a:off x="2195513" y="3054350"/>
            <a:ext cx="3476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2">
            <a:extLst>
              <a:ext uri="{FF2B5EF4-FFF2-40B4-BE49-F238E27FC236}">
                <a16:creationId xmlns:a16="http://schemas.microsoft.com/office/drawing/2014/main" id="{6BBF1E9E-9862-4CE8-946C-AF5EB6CE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9976">
            <a:off x="1336675" y="3062288"/>
            <a:ext cx="3476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2">
            <a:extLst>
              <a:ext uri="{FF2B5EF4-FFF2-40B4-BE49-F238E27FC236}">
                <a16:creationId xmlns:a16="http://schemas.microsoft.com/office/drawing/2014/main" id="{2EFD84D4-E82A-4C4B-A5CD-0EF9A64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72377">
            <a:off x="1912938" y="3771900"/>
            <a:ext cx="3476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2">
            <a:extLst>
              <a:ext uri="{FF2B5EF4-FFF2-40B4-BE49-F238E27FC236}">
                <a16:creationId xmlns:a16="http://schemas.microsoft.com/office/drawing/2014/main" id="{0AA04509-5858-4CB3-801E-DCEB3748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8437">
            <a:off x="1714500" y="3255963"/>
            <a:ext cx="3476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2">
            <a:extLst>
              <a:ext uri="{FF2B5EF4-FFF2-40B4-BE49-F238E27FC236}">
                <a16:creationId xmlns:a16="http://schemas.microsoft.com/office/drawing/2014/main" id="{974AB459-C3AE-456E-81B7-B16C53A2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6416">
            <a:off x="1116012" y="3779838"/>
            <a:ext cx="34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2">
            <a:extLst>
              <a:ext uri="{FF2B5EF4-FFF2-40B4-BE49-F238E27FC236}">
                <a16:creationId xmlns:a16="http://schemas.microsoft.com/office/drawing/2014/main" id="{FDCF1D4A-95B0-4B42-A158-91D9102C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9261">
            <a:off x="2648743" y="3625057"/>
            <a:ext cx="347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3" name="Прямоугольник 14">
            <a:extLst>
              <a:ext uri="{FF2B5EF4-FFF2-40B4-BE49-F238E27FC236}">
                <a16:creationId xmlns:a16="http://schemas.microsoft.com/office/drawing/2014/main" id="{EBC24D85-1324-4C36-817B-980076B8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4649788"/>
            <a:ext cx="360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патогены</a:t>
            </a:r>
          </a:p>
        </p:txBody>
      </p:sp>
      <p:sp>
        <p:nvSpPr>
          <p:cNvPr id="20" name="Прямоугольник 14">
            <a:extLst>
              <a:ext uri="{FF2B5EF4-FFF2-40B4-BE49-F238E27FC236}">
                <a16:creationId xmlns:a16="http://schemas.microsoft.com/office/drawing/2014/main" id="{7F19E46F-7764-4BA3-A5A4-DF762CE5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647" y="5939432"/>
            <a:ext cx="360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Пробиотики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ED136DC-BFC5-4B87-B406-5E8685A68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Пробиотики и антибиотики</a:t>
            </a:r>
          </a:p>
        </p:txBody>
      </p:sp>
      <p:pic>
        <p:nvPicPr>
          <p:cNvPr id="18435" name="Объект 4">
            <a:extLst>
              <a:ext uri="{FF2B5EF4-FFF2-40B4-BE49-F238E27FC236}">
                <a16:creationId xmlns:a16="http://schemas.microsoft.com/office/drawing/2014/main" id="{E9AC3D61-2237-4216-A2E8-7403498DB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25" y="1916113"/>
            <a:ext cx="4222750" cy="3168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6F0-0C9F-4140-BB37-88539871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3"/>
            <a:ext cx="6769100" cy="1320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2">
                    <a:lumMod val="75000"/>
                  </a:schemeClr>
                </a:solidFill>
              </a:rPr>
              <a:t>БИОРОСТ ПЛЮС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91F54ABE-7DD1-4177-8EFA-05C9CF51A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Производство ООО «Лабфарма», Республика Беларусь</a:t>
            </a:r>
          </a:p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1,0 г добавки содержится не менее 10</a:t>
            </a:r>
            <a:r>
              <a:rPr lang="ru-RU" altLang="ru-RU" sz="2400" baseline="30000">
                <a:solidFill>
                  <a:srgbClr val="002060"/>
                </a:solidFill>
              </a:rPr>
              <a:t>11</a:t>
            </a:r>
            <a:r>
              <a:rPr lang="ru-RU" altLang="ru-RU" sz="2400">
                <a:solidFill>
                  <a:srgbClr val="002060"/>
                </a:solidFill>
              </a:rPr>
              <a:t> микробных клеток бактерий </a:t>
            </a:r>
            <a:r>
              <a:rPr lang="en-US" altLang="ru-RU" sz="2400" i="1">
                <a:solidFill>
                  <a:srgbClr val="002060"/>
                </a:solidFill>
              </a:rPr>
              <a:t>Bacillus licheniformis</a:t>
            </a:r>
            <a:r>
              <a:rPr lang="ru-RU" altLang="ru-RU" sz="2400" i="1">
                <a:solidFill>
                  <a:srgbClr val="002060"/>
                </a:solidFill>
              </a:rPr>
              <a:t> и </a:t>
            </a:r>
            <a:r>
              <a:rPr lang="en-US" altLang="ru-RU" sz="2400" i="1">
                <a:solidFill>
                  <a:srgbClr val="002060"/>
                </a:solidFill>
              </a:rPr>
              <a:t>Bacillus subtilis </a:t>
            </a:r>
            <a:endParaRPr lang="ru-RU" altLang="ru-RU" sz="2400" i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Можно применять с первого дня жизни</a:t>
            </a:r>
          </a:p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Мясо и яйца без ограничений</a:t>
            </a:r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C459775F-6A23-43D4-A42F-D703EA16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229225"/>
            <a:ext cx="3371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FB49A293-B154-4C98-9158-CCA837249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Технология применения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57ACB1A-3036-4988-97B8-0C6A2E0B49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8" name="Picture 4">
            <a:extLst>
              <a:ext uri="{FF2B5EF4-FFF2-40B4-BE49-F238E27FC236}">
                <a16:creationId xmlns:a16="http://schemas.microsoft.com/office/drawing/2014/main" id="{09D2EF1A-846E-4382-A1F9-51E18FB4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262438"/>
            <a:ext cx="1992313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F038AF3A-E1BF-461B-9173-C0980E9C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916113"/>
            <a:ext cx="1931987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1FAB0-0401-4F93-A98E-88765FA12E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3083"/>
          <a:stretch/>
        </p:blipFill>
        <p:spPr>
          <a:xfrm>
            <a:off x="6358032" y="2361653"/>
            <a:ext cx="755925" cy="15286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11" name="Рисунок 3">
            <a:extLst>
              <a:ext uri="{FF2B5EF4-FFF2-40B4-BE49-F238E27FC236}">
                <a16:creationId xmlns:a16="http://schemas.microsoft.com/office/drawing/2014/main" id="{0CD1886D-09FA-4BAC-8950-A1FB565D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4027488"/>
            <a:ext cx="13144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2282</TotalTime>
  <Words>546</Words>
  <Application>Microsoft Office PowerPoint</Application>
  <PresentationFormat>Экран (4:3)</PresentationFormat>
  <Paragraphs>121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Wingdings</vt:lpstr>
      <vt:lpstr>Times New Roman</vt:lpstr>
      <vt:lpstr>Аспект</vt:lpstr>
      <vt:lpstr>Презентация PowerPoint</vt:lpstr>
      <vt:lpstr>МИКРОБИОЦЕНОЗ КИШЕЧНИКА - ЭКСТРАКОРПОРАЛЬНЫЙ ОРГАН  </vt:lpstr>
      <vt:lpstr>Критерии выбора пробиотиков</vt:lpstr>
      <vt:lpstr>Улучшение  конверсии корма     </vt:lpstr>
      <vt:lpstr>Антагонистическая активность</vt:lpstr>
      <vt:lpstr>Презентация PowerPoint</vt:lpstr>
      <vt:lpstr>Пробиотики и антибиотики</vt:lpstr>
      <vt:lpstr>БИОРОСТ ПЛЮС</vt:lpstr>
      <vt:lpstr>Технология применения</vt:lpstr>
      <vt:lpstr>Показания к применению</vt:lpstr>
      <vt:lpstr>ДЛЯ БРОЙЛЕРОВ</vt:lpstr>
      <vt:lpstr>ДЛЯ ПТИЦЫ ЯИЧНОГО НАПРАВЛЕНИЯ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</dc:creator>
  <cp:lastModifiedBy>Artem F</cp:lastModifiedBy>
  <cp:revision>211</cp:revision>
  <dcterms:created xsi:type="dcterms:W3CDTF">2007-02-01T12:21:32Z</dcterms:created>
  <dcterms:modified xsi:type="dcterms:W3CDTF">2020-04-17T05:33:45Z</dcterms:modified>
</cp:coreProperties>
</file>