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14"/>
  </p:notesMasterIdLst>
  <p:sldIdLst>
    <p:sldId id="270" r:id="rId2"/>
    <p:sldId id="301" r:id="rId3"/>
    <p:sldId id="271" r:id="rId4"/>
    <p:sldId id="272" r:id="rId5"/>
    <p:sldId id="274" r:id="rId6"/>
    <p:sldId id="282" r:id="rId7"/>
    <p:sldId id="347" r:id="rId8"/>
    <p:sldId id="286" r:id="rId9"/>
    <p:sldId id="392" r:id="rId10"/>
    <p:sldId id="279" r:id="rId11"/>
    <p:sldId id="275" r:id="rId12"/>
    <p:sldId id="283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A4CC"/>
    <a:srgbClr val="FFCC00"/>
    <a:srgbClr val="FF9900"/>
    <a:srgbClr val="00FF00"/>
    <a:srgbClr val="FF3300"/>
    <a:srgbClr val="FFFF00"/>
    <a:srgbClr val="FF6600"/>
    <a:srgbClr val="EB9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3857" autoAdjust="0"/>
  </p:normalViewPr>
  <p:slideViewPr>
    <p:cSldViewPr>
      <p:cViewPr varScale="1">
        <p:scale>
          <a:sx n="95" d="100"/>
          <a:sy n="95" d="100"/>
        </p:scale>
        <p:origin x="152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C08EC-D7F6-44DA-89D6-66BBEBF8EF0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BE2FE-9BD2-48E3-BB79-D40E0142405F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ru-RU" sz="2200" b="1" dirty="0">
              <a:solidFill>
                <a:schemeClr val="accent4">
                  <a:lumMod val="10000"/>
                </a:schemeClr>
              </a:solidFill>
            </a:rPr>
            <a:t>БИОРОСТ</a:t>
          </a:r>
          <a:r>
            <a:rPr lang="ru-RU" sz="2200" b="1" baseline="30000" dirty="0">
              <a:solidFill>
                <a:schemeClr val="accent4">
                  <a:lumMod val="10000"/>
                </a:schemeClr>
              </a:solidFill>
            </a:rPr>
            <a:t>®</a:t>
          </a:r>
          <a:r>
            <a:rPr lang="ru-RU" sz="2200" b="1" dirty="0">
              <a:solidFill>
                <a:schemeClr val="accent4">
                  <a:lumMod val="10000"/>
                </a:schemeClr>
              </a:solidFill>
            </a:rPr>
            <a:t> = стабильные привесы + жизнь без диареи</a:t>
          </a:r>
          <a:endParaRPr lang="ru-RU" sz="1600" dirty="0">
            <a:solidFill>
              <a:schemeClr val="accent4">
                <a:lumMod val="10000"/>
              </a:schemeClr>
            </a:solidFill>
          </a:endParaRPr>
        </a:p>
      </dgm:t>
    </dgm:pt>
    <dgm:pt modelId="{9B0A2447-FD6F-4C7C-B9D4-7FA2148FFA92}" type="parTrans" cxnId="{47799C6F-51BB-41A5-9ECD-0B0BA606000D}">
      <dgm:prSet/>
      <dgm:spPr/>
      <dgm:t>
        <a:bodyPr/>
        <a:lstStyle/>
        <a:p>
          <a:endParaRPr lang="ru-RU"/>
        </a:p>
      </dgm:t>
    </dgm:pt>
    <dgm:pt modelId="{620620E4-6581-441E-9B0F-537E9616ABCC}" type="sibTrans" cxnId="{47799C6F-51BB-41A5-9ECD-0B0BA606000D}">
      <dgm:prSet/>
      <dgm:spPr/>
      <dgm:t>
        <a:bodyPr/>
        <a:lstStyle/>
        <a:p>
          <a:endParaRPr lang="ru-RU"/>
        </a:p>
      </dgm:t>
    </dgm:pt>
    <dgm:pt modelId="{3169D906-2CBE-4619-B139-E1972C47AA96}" type="pres">
      <dgm:prSet presAssocID="{A3CC08EC-D7F6-44DA-89D6-66BBEBF8EF01}" presName="linear" presStyleCnt="0">
        <dgm:presLayoutVars>
          <dgm:animLvl val="lvl"/>
          <dgm:resizeHandles val="exact"/>
        </dgm:presLayoutVars>
      </dgm:prSet>
      <dgm:spPr/>
    </dgm:pt>
    <dgm:pt modelId="{31A96C4B-47CF-4235-BD61-4286B53F959C}" type="pres">
      <dgm:prSet presAssocID="{0ECBE2FE-9BD2-48E3-BB79-D40E0142405F}" presName="parentText" presStyleLbl="node1" presStyleIdx="0" presStyleCnt="1" custLinFactNeighborX="3741" custLinFactNeighborY="4818">
        <dgm:presLayoutVars>
          <dgm:chMax val="0"/>
          <dgm:bulletEnabled val="1"/>
        </dgm:presLayoutVars>
      </dgm:prSet>
      <dgm:spPr/>
    </dgm:pt>
  </dgm:ptLst>
  <dgm:cxnLst>
    <dgm:cxn modelId="{0262FB0B-F79F-4997-B050-CD648025DD77}" type="presOf" srcId="{0ECBE2FE-9BD2-48E3-BB79-D40E0142405F}" destId="{31A96C4B-47CF-4235-BD61-4286B53F959C}" srcOrd="0" destOrd="0" presId="urn:microsoft.com/office/officeart/2005/8/layout/vList2"/>
    <dgm:cxn modelId="{BEF31C44-B754-41A1-8514-7805DD246DD8}" type="presOf" srcId="{A3CC08EC-D7F6-44DA-89D6-66BBEBF8EF01}" destId="{3169D906-2CBE-4619-B139-E1972C47AA96}" srcOrd="0" destOrd="0" presId="urn:microsoft.com/office/officeart/2005/8/layout/vList2"/>
    <dgm:cxn modelId="{47799C6F-51BB-41A5-9ECD-0B0BA606000D}" srcId="{A3CC08EC-D7F6-44DA-89D6-66BBEBF8EF01}" destId="{0ECBE2FE-9BD2-48E3-BB79-D40E0142405F}" srcOrd="0" destOrd="0" parTransId="{9B0A2447-FD6F-4C7C-B9D4-7FA2148FFA92}" sibTransId="{620620E4-6581-441E-9B0F-537E9616ABCC}"/>
    <dgm:cxn modelId="{88E58EE1-8020-4845-8834-A1358524A943}" type="presParOf" srcId="{3169D906-2CBE-4619-B139-E1972C47AA96}" destId="{31A96C4B-47CF-4235-BD61-4286B53F95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B29F6-3160-4666-BDE0-0993D2172193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D4730E40-F43F-41F1-A1DF-657289CBC8C0}">
      <dgm:prSet/>
      <dgm:spPr/>
      <dgm:t>
        <a:bodyPr/>
        <a:lstStyle/>
        <a:p>
          <a:pPr rtl="0"/>
          <a:r>
            <a:rPr lang="ru-RU" dirty="0"/>
            <a:t>Лакто-, </a:t>
          </a:r>
          <a:r>
            <a:rPr lang="ru-RU" dirty="0" err="1"/>
            <a:t>бифидо</a:t>
          </a:r>
          <a:r>
            <a:rPr lang="ru-RU" dirty="0"/>
            <a:t>- или спорообразующие?</a:t>
          </a:r>
        </a:p>
      </dgm:t>
    </dgm:pt>
    <dgm:pt modelId="{55A62F4C-E333-4216-8FDE-C0EE6BF7FFF3}" type="parTrans" cxnId="{2BC6CA31-4ACF-4017-BD9F-D8EF58A6464C}">
      <dgm:prSet/>
      <dgm:spPr/>
      <dgm:t>
        <a:bodyPr/>
        <a:lstStyle/>
        <a:p>
          <a:endParaRPr lang="ru-RU"/>
        </a:p>
      </dgm:t>
    </dgm:pt>
    <dgm:pt modelId="{E04FDBB8-F8FB-44AD-9C89-BF10D77D1A65}" type="sibTrans" cxnId="{2BC6CA31-4ACF-4017-BD9F-D8EF58A6464C}">
      <dgm:prSet/>
      <dgm:spPr/>
      <dgm:t>
        <a:bodyPr/>
        <a:lstStyle/>
        <a:p>
          <a:endParaRPr lang="ru-RU"/>
        </a:p>
      </dgm:t>
    </dgm:pt>
    <dgm:pt modelId="{726F3FAD-DE94-4318-ACD4-EBD3A6919E2E}">
      <dgm:prSet/>
      <dgm:spPr/>
      <dgm:t>
        <a:bodyPr/>
        <a:lstStyle/>
        <a:p>
          <a:pPr rtl="0"/>
          <a:r>
            <a:rPr lang="ru-RU"/>
            <a:t>Пребиотики или пробиотики?</a:t>
          </a:r>
        </a:p>
      </dgm:t>
    </dgm:pt>
    <dgm:pt modelId="{91E7A03A-FF96-4644-A3CF-289CB045575E}" type="parTrans" cxnId="{B342C6A2-7B7E-4CAE-84EF-822C93BD11EB}">
      <dgm:prSet/>
      <dgm:spPr/>
      <dgm:t>
        <a:bodyPr/>
        <a:lstStyle/>
        <a:p>
          <a:endParaRPr lang="ru-RU"/>
        </a:p>
      </dgm:t>
    </dgm:pt>
    <dgm:pt modelId="{D0CDF690-C9E0-4D8B-BA19-CE075412AEDD}" type="sibTrans" cxnId="{B342C6A2-7B7E-4CAE-84EF-822C93BD11EB}">
      <dgm:prSet/>
      <dgm:spPr/>
      <dgm:t>
        <a:bodyPr/>
        <a:lstStyle/>
        <a:p>
          <a:endParaRPr lang="ru-RU"/>
        </a:p>
      </dgm:t>
    </dgm:pt>
    <dgm:pt modelId="{8ADA3123-213C-413F-B687-81CE07CC9912}">
      <dgm:prSet/>
      <dgm:spPr/>
      <dgm:t>
        <a:bodyPr/>
        <a:lstStyle/>
        <a:p>
          <a:pPr rtl="0"/>
          <a:r>
            <a:rPr lang="ru-RU"/>
            <a:t>Жидкие или сухие?</a:t>
          </a:r>
        </a:p>
      </dgm:t>
    </dgm:pt>
    <dgm:pt modelId="{3D374322-853C-4ABB-ADC7-8F298F7C2151}" type="parTrans" cxnId="{3685B8F2-BE34-4E8A-B9C8-329EA61BE950}">
      <dgm:prSet/>
      <dgm:spPr/>
      <dgm:t>
        <a:bodyPr/>
        <a:lstStyle/>
        <a:p>
          <a:endParaRPr lang="ru-RU"/>
        </a:p>
      </dgm:t>
    </dgm:pt>
    <dgm:pt modelId="{21B89FED-6F53-4631-9D21-E61B3ACA28E4}" type="sibTrans" cxnId="{3685B8F2-BE34-4E8A-B9C8-329EA61BE950}">
      <dgm:prSet/>
      <dgm:spPr/>
      <dgm:t>
        <a:bodyPr/>
        <a:lstStyle/>
        <a:p>
          <a:endParaRPr lang="ru-RU"/>
        </a:p>
      </dgm:t>
    </dgm:pt>
    <dgm:pt modelId="{A85F65DC-D487-41AB-B8C8-CF5799FFCA7C}">
      <dgm:prSet/>
      <dgm:spPr/>
      <dgm:t>
        <a:bodyPr/>
        <a:lstStyle/>
        <a:p>
          <a:pPr rtl="0"/>
          <a:r>
            <a:rPr lang="ru-RU" dirty="0"/>
            <a:t>Активность </a:t>
          </a:r>
          <a:r>
            <a:rPr lang="ru-RU" dirty="0" err="1"/>
            <a:t>пробиотика</a:t>
          </a:r>
          <a:r>
            <a:rPr lang="ru-RU" dirty="0"/>
            <a:t> (Ферментативная, Антагонистическая, КОЕ)</a:t>
          </a:r>
        </a:p>
      </dgm:t>
    </dgm:pt>
    <dgm:pt modelId="{436ADF57-6373-45C7-85BC-30FBA22BFC9D}" type="parTrans" cxnId="{85D0B6A4-38BB-4306-91E4-8C85A26DD14C}">
      <dgm:prSet/>
      <dgm:spPr/>
      <dgm:t>
        <a:bodyPr/>
        <a:lstStyle/>
        <a:p>
          <a:endParaRPr lang="ru-RU"/>
        </a:p>
      </dgm:t>
    </dgm:pt>
    <dgm:pt modelId="{20CD74E4-47DC-4F9A-8436-30451F970C59}" type="sibTrans" cxnId="{85D0B6A4-38BB-4306-91E4-8C85A26DD14C}">
      <dgm:prSet/>
      <dgm:spPr/>
      <dgm:t>
        <a:bodyPr/>
        <a:lstStyle/>
        <a:p>
          <a:endParaRPr lang="ru-RU"/>
        </a:p>
      </dgm:t>
    </dgm:pt>
    <dgm:pt modelId="{D0D1173C-5682-4AF5-8812-2E014980B799}" type="pres">
      <dgm:prSet presAssocID="{AC5B29F6-3160-4666-BDE0-0993D2172193}" presName="linear" presStyleCnt="0">
        <dgm:presLayoutVars>
          <dgm:animLvl val="lvl"/>
          <dgm:resizeHandles val="exact"/>
        </dgm:presLayoutVars>
      </dgm:prSet>
      <dgm:spPr/>
    </dgm:pt>
    <dgm:pt modelId="{A53A0C4C-3430-404B-B8DD-1AC68C90B05E}" type="pres">
      <dgm:prSet presAssocID="{D4730E40-F43F-41F1-A1DF-657289CBC8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AD6228-A113-4655-880C-6DB5214F393C}" type="pres">
      <dgm:prSet presAssocID="{E04FDBB8-F8FB-44AD-9C89-BF10D77D1A65}" presName="spacer" presStyleCnt="0"/>
      <dgm:spPr/>
    </dgm:pt>
    <dgm:pt modelId="{CFEEB0A2-4F8D-47EF-891C-BC4B80F0EFFB}" type="pres">
      <dgm:prSet presAssocID="{726F3FAD-DE94-4318-ACD4-EBD3A6919E2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4F4E39-C817-4E37-893F-059361E4FA33}" type="pres">
      <dgm:prSet presAssocID="{D0CDF690-C9E0-4D8B-BA19-CE075412AEDD}" presName="spacer" presStyleCnt="0"/>
      <dgm:spPr/>
    </dgm:pt>
    <dgm:pt modelId="{D326FB32-C72C-4A7D-B0D9-08D83D5EEE14}" type="pres">
      <dgm:prSet presAssocID="{8ADA3123-213C-413F-B687-81CE07CC99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1D2C2F-A166-4BBD-B67F-A6AA75AEFC7B}" type="pres">
      <dgm:prSet presAssocID="{21B89FED-6F53-4631-9D21-E61B3ACA28E4}" presName="spacer" presStyleCnt="0"/>
      <dgm:spPr/>
    </dgm:pt>
    <dgm:pt modelId="{660369B9-001E-44B8-B129-54165DFD532B}" type="pres">
      <dgm:prSet presAssocID="{A85F65DC-D487-41AB-B8C8-CF5799FFCA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BC6CA31-4ACF-4017-BD9F-D8EF58A6464C}" srcId="{AC5B29F6-3160-4666-BDE0-0993D2172193}" destId="{D4730E40-F43F-41F1-A1DF-657289CBC8C0}" srcOrd="0" destOrd="0" parTransId="{55A62F4C-E333-4216-8FDE-C0EE6BF7FFF3}" sibTransId="{E04FDBB8-F8FB-44AD-9C89-BF10D77D1A65}"/>
    <dgm:cxn modelId="{54F8E66A-952B-4EC5-A19A-FEB79044425E}" type="presOf" srcId="{D4730E40-F43F-41F1-A1DF-657289CBC8C0}" destId="{A53A0C4C-3430-404B-B8DD-1AC68C90B05E}" srcOrd="0" destOrd="0" presId="urn:microsoft.com/office/officeart/2005/8/layout/vList2"/>
    <dgm:cxn modelId="{39DCB36D-9A30-4A84-853B-BAD8134B1E23}" type="presOf" srcId="{A85F65DC-D487-41AB-B8C8-CF5799FFCA7C}" destId="{660369B9-001E-44B8-B129-54165DFD532B}" srcOrd="0" destOrd="0" presId="urn:microsoft.com/office/officeart/2005/8/layout/vList2"/>
    <dgm:cxn modelId="{9FA0779F-0F6E-4516-ACB0-40B2EDE77015}" type="presOf" srcId="{8ADA3123-213C-413F-B687-81CE07CC9912}" destId="{D326FB32-C72C-4A7D-B0D9-08D83D5EEE14}" srcOrd="0" destOrd="0" presId="urn:microsoft.com/office/officeart/2005/8/layout/vList2"/>
    <dgm:cxn modelId="{B342C6A2-7B7E-4CAE-84EF-822C93BD11EB}" srcId="{AC5B29F6-3160-4666-BDE0-0993D2172193}" destId="{726F3FAD-DE94-4318-ACD4-EBD3A6919E2E}" srcOrd="1" destOrd="0" parTransId="{91E7A03A-FF96-4644-A3CF-289CB045575E}" sibTransId="{D0CDF690-C9E0-4D8B-BA19-CE075412AEDD}"/>
    <dgm:cxn modelId="{85D0B6A4-38BB-4306-91E4-8C85A26DD14C}" srcId="{AC5B29F6-3160-4666-BDE0-0993D2172193}" destId="{A85F65DC-D487-41AB-B8C8-CF5799FFCA7C}" srcOrd="3" destOrd="0" parTransId="{436ADF57-6373-45C7-85BC-30FBA22BFC9D}" sibTransId="{20CD74E4-47DC-4F9A-8436-30451F970C59}"/>
    <dgm:cxn modelId="{83E4C2B5-B053-4EDE-9F18-7629AED2F727}" type="presOf" srcId="{AC5B29F6-3160-4666-BDE0-0993D2172193}" destId="{D0D1173C-5682-4AF5-8812-2E014980B799}" srcOrd="0" destOrd="0" presId="urn:microsoft.com/office/officeart/2005/8/layout/vList2"/>
    <dgm:cxn modelId="{D779FBED-A536-47FE-843D-0745C1E4F0DE}" type="presOf" srcId="{726F3FAD-DE94-4318-ACD4-EBD3A6919E2E}" destId="{CFEEB0A2-4F8D-47EF-891C-BC4B80F0EFFB}" srcOrd="0" destOrd="0" presId="urn:microsoft.com/office/officeart/2005/8/layout/vList2"/>
    <dgm:cxn modelId="{3685B8F2-BE34-4E8A-B9C8-329EA61BE950}" srcId="{AC5B29F6-3160-4666-BDE0-0993D2172193}" destId="{8ADA3123-213C-413F-B687-81CE07CC9912}" srcOrd="2" destOrd="0" parTransId="{3D374322-853C-4ABB-ADC7-8F298F7C2151}" sibTransId="{21B89FED-6F53-4631-9D21-E61B3ACA28E4}"/>
    <dgm:cxn modelId="{41468383-9D01-47A2-BC2D-9ABEE1872DF9}" type="presParOf" srcId="{D0D1173C-5682-4AF5-8812-2E014980B799}" destId="{A53A0C4C-3430-404B-B8DD-1AC68C90B05E}" srcOrd="0" destOrd="0" presId="urn:microsoft.com/office/officeart/2005/8/layout/vList2"/>
    <dgm:cxn modelId="{D87259AF-5390-4128-B01A-25FA7E23672D}" type="presParOf" srcId="{D0D1173C-5682-4AF5-8812-2E014980B799}" destId="{2FAD6228-A113-4655-880C-6DB5214F393C}" srcOrd="1" destOrd="0" presId="urn:microsoft.com/office/officeart/2005/8/layout/vList2"/>
    <dgm:cxn modelId="{11827866-FA60-4C27-ADC0-1DAF60CDF41E}" type="presParOf" srcId="{D0D1173C-5682-4AF5-8812-2E014980B799}" destId="{CFEEB0A2-4F8D-47EF-891C-BC4B80F0EFFB}" srcOrd="2" destOrd="0" presId="urn:microsoft.com/office/officeart/2005/8/layout/vList2"/>
    <dgm:cxn modelId="{E5BDCE73-7B6D-4991-AC9C-73613FA7EB57}" type="presParOf" srcId="{D0D1173C-5682-4AF5-8812-2E014980B799}" destId="{AE4F4E39-C817-4E37-893F-059361E4FA33}" srcOrd="3" destOrd="0" presId="urn:microsoft.com/office/officeart/2005/8/layout/vList2"/>
    <dgm:cxn modelId="{B171FE98-1031-4A05-BE82-263F62CEDA3A}" type="presParOf" srcId="{D0D1173C-5682-4AF5-8812-2E014980B799}" destId="{D326FB32-C72C-4A7D-B0D9-08D83D5EEE14}" srcOrd="4" destOrd="0" presId="urn:microsoft.com/office/officeart/2005/8/layout/vList2"/>
    <dgm:cxn modelId="{7C6ECAC4-C642-44E8-B889-1E45D30DA6B9}" type="presParOf" srcId="{D0D1173C-5682-4AF5-8812-2E014980B799}" destId="{EC1D2C2F-A166-4BBD-B67F-A6AA75AEFC7B}" srcOrd="5" destOrd="0" presId="urn:microsoft.com/office/officeart/2005/8/layout/vList2"/>
    <dgm:cxn modelId="{765CDBD5-2113-4CB5-BA17-79EFAF0BB36D}" type="presParOf" srcId="{D0D1173C-5682-4AF5-8812-2E014980B799}" destId="{660369B9-001E-44B8-B129-54165DFD53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2DA20-0748-4BD3-B69B-1561427DB680}" type="doc">
      <dgm:prSet loTypeId="urn:microsoft.com/office/officeart/2005/8/layout/vList3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74E4A-95FD-4FEC-AC31-E7066B5900B2}">
      <dgm:prSet/>
      <dgm:spPr>
        <a:solidFill>
          <a:schemeClr val="accent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/>
            <a:t>С водой</a:t>
          </a:r>
        </a:p>
      </dgm:t>
    </dgm:pt>
    <dgm:pt modelId="{9BFFB55F-0CA7-4B02-9367-6F2AC92E2479}" type="sibTrans" cxnId="{C89DE58F-6B91-42ED-BAA3-A2838D84EB87}">
      <dgm:prSet/>
      <dgm:spPr/>
      <dgm:t>
        <a:bodyPr/>
        <a:lstStyle/>
        <a:p>
          <a:endParaRPr lang="ru-RU"/>
        </a:p>
      </dgm:t>
    </dgm:pt>
    <dgm:pt modelId="{1ACD807F-66E5-47BD-A3CE-87A7729EFD57}" type="parTrans" cxnId="{C89DE58F-6B91-42ED-BAA3-A2838D84EB87}">
      <dgm:prSet/>
      <dgm:spPr/>
      <dgm:t>
        <a:bodyPr/>
        <a:lstStyle/>
        <a:p>
          <a:endParaRPr lang="ru-RU"/>
        </a:p>
      </dgm:t>
    </dgm:pt>
    <dgm:pt modelId="{E5A3C7C5-7DAE-4A6C-95D4-A707691FE60C}">
      <dgm:prSet/>
      <dgm:spPr>
        <a:solidFill>
          <a:srgbClr val="FFCC00"/>
        </a:solidFill>
      </dgm:spPr>
      <dgm:t>
        <a:bodyPr/>
        <a:lstStyle/>
        <a:p>
          <a:pPr rtl="0"/>
          <a:r>
            <a:rPr lang="ru-RU" dirty="0"/>
            <a:t>С комбикормом</a:t>
          </a:r>
        </a:p>
      </dgm:t>
    </dgm:pt>
    <dgm:pt modelId="{C1DE8067-2016-4DE0-A9B2-607C969D80F2}" type="sibTrans" cxnId="{09B34765-D9C3-41AC-8125-3EB77C78E332}">
      <dgm:prSet/>
      <dgm:spPr/>
      <dgm:t>
        <a:bodyPr/>
        <a:lstStyle/>
        <a:p>
          <a:endParaRPr lang="ru-RU"/>
        </a:p>
      </dgm:t>
    </dgm:pt>
    <dgm:pt modelId="{73F1ACF1-48C4-45C3-B66F-2F048F8E92A0}" type="parTrans" cxnId="{09B34765-D9C3-41AC-8125-3EB77C78E332}">
      <dgm:prSet/>
      <dgm:spPr/>
      <dgm:t>
        <a:bodyPr/>
        <a:lstStyle/>
        <a:p>
          <a:endParaRPr lang="ru-RU"/>
        </a:p>
      </dgm:t>
    </dgm:pt>
    <dgm:pt modelId="{163F7EE8-8277-4E1F-ACEA-35AE0B922915}" type="pres">
      <dgm:prSet presAssocID="{F4E2DA20-0748-4BD3-B69B-1561427DB680}" presName="linearFlow" presStyleCnt="0">
        <dgm:presLayoutVars>
          <dgm:dir/>
          <dgm:resizeHandles val="exact"/>
        </dgm:presLayoutVars>
      </dgm:prSet>
      <dgm:spPr/>
    </dgm:pt>
    <dgm:pt modelId="{20F5614D-01ED-41BB-BA1F-7E3698E36A70}" type="pres">
      <dgm:prSet presAssocID="{63F74E4A-95FD-4FEC-AC31-E7066B5900B2}" presName="composite" presStyleCnt="0"/>
      <dgm:spPr/>
    </dgm:pt>
    <dgm:pt modelId="{3275C53A-3E0A-4C95-B9B4-3AB2404ACC33}" type="pres">
      <dgm:prSet presAssocID="{63F74E4A-95FD-4FEC-AC31-E7066B5900B2}" presName="imgShp" presStyleLbl="fgImgPlace1" presStyleIdx="0" presStyleCnt="2"/>
      <dgm:spPr>
        <a:noFill/>
      </dgm:spPr>
    </dgm:pt>
    <dgm:pt modelId="{55E2DAA8-9840-486E-9671-875C61A7DCE7}" type="pres">
      <dgm:prSet presAssocID="{63F74E4A-95FD-4FEC-AC31-E7066B5900B2}" presName="txShp" presStyleLbl="node1" presStyleIdx="0" presStyleCnt="2">
        <dgm:presLayoutVars>
          <dgm:bulletEnabled val="1"/>
        </dgm:presLayoutVars>
      </dgm:prSet>
      <dgm:spPr/>
    </dgm:pt>
    <dgm:pt modelId="{4A58F83D-641E-424F-B895-817591054EDC}" type="pres">
      <dgm:prSet presAssocID="{9BFFB55F-0CA7-4B02-9367-6F2AC92E2479}" presName="spacing" presStyleCnt="0"/>
      <dgm:spPr/>
    </dgm:pt>
    <dgm:pt modelId="{EDF43C86-207E-46AC-A4B5-11C8F1E48BE5}" type="pres">
      <dgm:prSet presAssocID="{E5A3C7C5-7DAE-4A6C-95D4-A707691FE60C}" presName="composite" presStyleCnt="0"/>
      <dgm:spPr/>
    </dgm:pt>
    <dgm:pt modelId="{201F46C5-F38C-435D-8197-FAC505D36083}" type="pres">
      <dgm:prSet presAssocID="{E5A3C7C5-7DAE-4A6C-95D4-A707691FE60C}" presName="imgShp" presStyleLbl="fgImgPlace1" presStyleIdx="1" presStyleCnt="2"/>
      <dgm:spPr>
        <a:noFill/>
      </dgm:spPr>
    </dgm:pt>
    <dgm:pt modelId="{786F22CC-4FAE-47D6-8D05-53B028197EC0}" type="pres">
      <dgm:prSet presAssocID="{E5A3C7C5-7DAE-4A6C-95D4-A707691FE60C}" presName="txShp" presStyleLbl="node1" presStyleIdx="1" presStyleCnt="2">
        <dgm:presLayoutVars>
          <dgm:bulletEnabled val="1"/>
        </dgm:presLayoutVars>
      </dgm:prSet>
      <dgm:spPr/>
    </dgm:pt>
  </dgm:ptLst>
  <dgm:cxnLst>
    <dgm:cxn modelId="{09E9072C-DA43-4DB4-8D80-6F8BFD31C6F5}" type="presOf" srcId="{63F74E4A-95FD-4FEC-AC31-E7066B5900B2}" destId="{55E2DAA8-9840-486E-9671-875C61A7DCE7}" srcOrd="0" destOrd="0" presId="urn:microsoft.com/office/officeart/2005/8/layout/vList3"/>
    <dgm:cxn modelId="{525EED37-8E1A-488C-94BF-FDC764B8254C}" type="presOf" srcId="{E5A3C7C5-7DAE-4A6C-95D4-A707691FE60C}" destId="{786F22CC-4FAE-47D6-8D05-53B028197EC0}" srcOrd="0" destOrd="0" presId="urn:microsoft.com/office/officeart/2005/8/layout/vList3"/>
    <dgm:cxn modelId="{09B34765-D9C3-41AC-8125-3EB77C78E332}" srcId="{F4E2DA20-0748-4BD3-B69B-1561427DB680}" destId="{E5A3C7C5-7DAE-4A6C-95D4-A707691FE60C}" srcOrd="1" destOrd="0" parTransId="{73F1ACF1-48C4-45C3-B66F-2F048F8E92A0}" sibTransId="{C1DE8067-2016-4DE0-A9B2-607C969D80F2}"/>
    <dgm:cxn modelId="{C89DE58F-6B91-42ED-BAA3-A2838D84EB87}" srcId="{F4E2DA20-0748-4BD3-B69B-1561427DB680}" destId="{63F74E4A-95FD-4FEC-AC31-E7066B5900B2}" srcOrd="0" destOrd="0" parTransId="{1ACD807F-66E5-47BD-A3CE-87A7729EFD57}" sibTransId="{9BFFB55F-0CA7-4B02-9367-6F2AC92E2479}"/>
    <dgm:cxn modelId="{96E75BE5-C151-4018-927D-22D5A7B9E990}" type="presOf" srcId="{F4E2DA20-0748-4BD3-B69B-1561427DB680}" destId="{163F7EE8-8277-4E1F-ACEA-35AE0B922915}" srcOrd="0" destOrd="0" presId="urn:microsoft.com/office/officeart/2005/8/layout/vList3"/>
    <dgm:cxn modelId="{B0FFD854-31F0-4ADF-A204-1AEECAD3C72D}" type="presParOf" srcId="{163F7EE8-8277-4E1F-ACEA-35AE0B922915}" destId="{20F5614D-01ED-41BB-BA1F-7E3698E36A70}" srcOrd="0" destOrd="0" presId="urn:microsoft.com/office/officeart/2005/8/layout/vList3"/>
    <dgm:cxn modelId="{07AF7E2E-1E48-4F96-91A0-B48D8C7E9C92}" type="presParOf" srcId="{20F5614D-01ED-41BB-BA1F-7E3698E36A70}" destId="{3275C53A-3E0A-4C95-B9B4-3AB2404ACC33}" srcOrd="0" destOrd="0" presId="urn:microsoft.com/office/officeart/2005/8/layout/vList3"/>
    <dgm:cxn modelId="{00A4544D-06BF-4E9B-9C5A-5B362CBA6F20}" type="presParOf" srcId="{20F5614D-01ED-41BB-BA1F-7E3698E36A70}" destId="{55E2DAA8-9840-486E-9671-875C61A7DCE7}" srcOrd="1" destOrd="0" presId="urn:microsoft.com/office/officeart/2005/8/layout/vList3"/>
    <dgm:cxn modelId="{676646DA-8517-4F62-84BA-933D50C6D619}" type="presParOf" srcId="{163F7EE8-8277-4E1F-ACEA-35AE0B922915}" destId="{4A58F83D-641E-424F-B895-817591054EDC}" srcOrd="1" destOrd="0" presId="urn:microsoft.com/office/officeart/2005/8/layout/vList3"/>
    <dgm:cxn modelId="{BDB810B4-8024-4342-8F08-51AED4A77531}" type="presParOf" srcId="{163F7EE8-8277-4E1F-ACEA-35AE0B922915}" destId="{EDF43C86-207E-46AC-A4B5-11C8F1E48BE5}" srcOrd="2" destOrd="0" presId="urn:microsoft.com/office/officeart/2005/8/layout/vList3"/>
    <dgm:cxn modelId="{4E82C688-991C-47E0-B335-16F7CF583089}" type="presParOf" srcId="{EDF43C86-207E-46AC-A4B5-11C8F1E48BE5}" destId="{201F46C5-F38C-435D-8197-FAC505D36083}" srcOrd="0" destOrd="0" presId="urn:microsoft.com/office/officeart/2005/8/layout/vList3"/>
    <dgm:cxn modelId="{260C2402-8E75-47C2-ABE0-EDDD9C89A7B9}" type="presParOf" srcId="{EDF43C86-207E-46AC-A4B5-11C8F1E48BE5}" destId="{786F22CC-4FAE-47D6-8D05-53B028197E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96C4B-47CF-4235-BD61-4286B53F959C}">
      <dsp:nvSpPr>
        <dsp:cNvPr id="0" name=""/>
        <dsp:cNvSpPr/>
      </dsp:nvSpPr>
      <dsp:spPr>
        <a:xfrm>
          <a:off x="0" y="1079"/>
          <a:ext cx="8229600" cy="114192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</a:rPr>
            <a:t>БИОРОСТ</a:t>
          </a:r>
          <a:r>
            <a:rPr lang="ru-RU" sz="2200" b="1" kern="1200" baseline="30000" dirty="0">
              <a:solidFill>
                <a:schemeClr val="accent4">
                  <a:lumMod val="10000"/>
                </a:schemeClr>
              </a:solidFill>
            </a:rPr>
            <a:t>®</a:t>
          </a:r>
          <a:r>
            <a:rPr lang="ru-RU" sz="2200" b="1" kern="1200" dirty="0">
              <a:solidFill>
                <a:schemeClr val="accent4">
                  <a:lumMod val="10000"/>
                </a:schemeClr>
              </a:solidFill>
            </a:rPr>
            <a:t> = стабильные привесы + жизнь без диареи</a:t>
          </a:r>
          <a:endParaRPr lang="ru-RU" sz="1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55744" y="56823"/>
        <a:ext cx="8118112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0C4C-3430-404B-B8DD-1AC68C90B05E}">
      <dsp:nvSpPr>
        <dsp:cNvPr id="0" name=""/>
        <dsp:cNvSpPr/>
      </dsp:nvSpPr>
      <dsp:spPr>
        <a:xfrm>
          <a:off x="0" y="77330"/>
          <a:ext cx="8352928" cy="950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Лакто-, </a:t>
          </a:r>
          <a:r>
            <a:rPr lang="ru-RU" sz="2500" kern="1200" dirty="0" err="1"/>
            <a:t>бифидо</a:t>
          </a:r>
          <a:r>
            <a:rPr lang="ru-RU" sz="2500" kern="1200" dirty="0"/>
            <a:t>- или спорообразующие?</a:t>
          </a:r>
        </a:p>
      </dsp:txBody>
      <dsp:txXfrm>
        <a:off x="46406" y="123736"/>
        <a:ext cx="8260116" cy="857813"/>
      </dsp:txXfrm>
    </dsp:sp>
    <dsp:sp modelId="{CFEEB0A2-4F8D-47EF-891C-BC4B80F0EFFB}">
      <dsp:nvSpPr>
        <dsp:cNvPr id="0" name=""/>
        <dsp:cNvSpPr/>
      </dsp:nvSpPr>
      <dsp:spPr>
        <a:xfrm>
          <a:off x="0" y="1099955"/>
          <a:ext cx="8352928" cy="950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Пребиотики или пробиотики?</a:t>
          </a:r>
        </a:p>
      </dsp:txBody>
      <dsp:txXfrm>
        <a:off x="46406" y="1146361"/>
        <a:ext cx="8260116" cy="857813"/>
      </dsp:txXfrm>
    </dsp:sp>
    <dsp:sp modelId="{D326FB32-C72C-4A7D-B0D9-08D83D5EEE14}">
      <dsp:nvSpPr>
        <dsp:cNvPr id="0" name=""/>
        <dsp:cNvSpPr/>
      </dsp:nvSpPr>
      <dsp:spPr>
        <a:xfrm>
          <a:off x="0" y="2122580"/>
          <a:ext cx="8352928" cy="950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Жидкие или сухие?</a:t>
          </a:r>
        </a:p>
      </dsp:txBody>
      <dsp:txXfrm>
        <a:off x="46406" y="2168986"/>
        <a:ext cx="8260116" cy="857813"/>
      </dsp:txXfrm>
    </dsp:sp>
    <dsp:sp modelId="{660369B9-001E-44B8-B129-54165DFD532B}">
      <dsp:nvSpPr>
        <dsp:cNvPr id="0" name=""/>
        <dsp:cNvSpPr/>
      </dsp:nvSpPr>
      <dsp:spPr>
        <a:xfrm>
          <a:off x="0" y="3145205"/>
          <a:ext cx="8352928" cy="950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Активность </a:t>
          </a:r>
          <a:r>
            <a:rPr lang="ru-RU" sz="2500" kern="1200" dirty="0" err="1"/>
            <a:t>пробиотика</a:t>
          </a:r>
          <a:r>
            <a:rPr lang="ru-RU" sz="2500" kern="1200" dirty="0"/>
            <a:t> (Ферментативная, Антагонистическая, КОЕ)</a:t>
          </a:r>
        </a:p>
      </dsp:txBody>
      <dsp:txXfrm>
        <a:off x="46406" y="3191611"/>
        <a:ext cx="8260116" cy="85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2DAA8-9840-486E-9671-875C61A7DCE7}">
      <dsp:nvSpPr>
        <dsp:cNvPr id="0" name=""/>
        <dsp:cNvSpPr/>
      </dsp:nvSpPr>
      <dsp:spPr>
        <a:xfrm rot="10800000">
          <a:off x="1485483" y="205"/>
          <a:ext cx="4221694" cy="1688498"/>
        </a:xfrm>
        <a:prstGeom prst="homePlate">
          <a:avLst/>
        </a:prstGeom>
        <a:solidFill>
          <a:schemeClr val="accent1"/>
        </a:solidFill>
        <a:ln>
          <a:solidFill>
            <a:srgbClr val="00B0F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81" tIns="118110" rIns="220472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С водой</a:t>
          </a:r>
        </a:p>
      </dsp:txBody>
      <dsp:txXfrm rot="10800000">
        <a:off x="1907607" y="205"/>
        <a:ext cx="3799570" cy="1688498"/>
      </dsp:txXfrm>
    </dsp:sp>
    <dsp:sp modelId="{3275C53A-3E0A-4C95-B9B4-3AB2404ACC33}">
      <dsp:nvSpPr>
        <dsp:cNvPr id="0" name=""/>
        <dsp:cNvSpPr/>
      </dsp:nvSpPr>
      <dsp:spPr>
        <a:xfrm>
          <a:off x="641234" y="205"/>
          <a:ext cx="1688498" cy="1688498"/>
        </a:xfrm>
        <a:prstGeom prst="ellipse">
          <a:avLst/>
        </a:prstGeom>
        <a:noFill/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22CC-4FAE-47D6-8D05-53B028197EC0}">
      <dsp:nvSpPr>
        <dsp:cNvPr id="0" name=""/>
        <dsp:cNvSpPr/>
      </dsp:nvSpPr>
      <dsp:spPr>
        <a:xfrm rot="10800000">
          <a:off x="1485483" y="2192733"/>
          <a:ext cx="4221694" cy="1688498"/>
        </a:xfrm>
        <a:prstGeom prst="homePlate">
          <a:avLst/>
        </a:prstGeom>
        <a:solidFill>
          <a:srgbClr val="FFCC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4581" tIns="118110" rIns="220472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С комбикормом</a:t>
          </a:r>
        </a:p>
      </dsp:txBody>
      <dsp:txXfrm rot="10800000">
        <a:off x="1907607" y="2192733"/>
        <a:ext cx="3799570" cy="1688498"/>
      </dsp:txXfrm>
    </dsp:sp>
    <dsp:sp modelId="{201F46C5-F38C-435D-8197-FAC505D36083}">
      <dsp:nvSpPr>
        <dsp:cNvPr id="0" name=""/>
        <dsp:cNvSpPr/>
      </dsp:nvSpPr>
      <dsp:spPr>
        <a:xfrm>
          <a:off x="641234" y="2192733"/>
          <a:ext cx="1688498" cy="1688498"/>
        </a:xfrm>
        <a:prstGeom prst="ellipse">
          <a:avLst/>
        </a:prstGeom>
        <a:noFill/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D278FAE-0CE0-4B2F-97B0-76929B2BD4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CCCB457-38AF-40EE-A82D-320C377D8C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04425E3-6C50-4EBC-ABE3-B6EBB5687C9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3B10992-B3C7-4626-BC29-62454B0372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C9DB110-8D8A-49BA-9D9A-029D3E110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2D3578-9D71-416A-8105-F0C521FC88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D73D9-5962-48A0-B982-7F3D54F44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C87A17-CC3E-405C-88E0-07E9B806A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201C8099-4944-47CD-A002-297859C6D4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0BCAA564-7180-4912-9FAE-0B9003F88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E2A3A505-209B-453C-8426-2339A3476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E1835F-9B1A-495B-99BF-27FCF776D9D2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69AC50CE-74C0-4629-B427-66891B5A1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43A414E8-23CD-4264-BF0F-DF0B669651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D60D00B2-8BB6-4EE1-912B-C4702137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4E4D73-EC69-4E9F-AFFD-C3A9546730C0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2744652B-462F-4B37-8454-9BF47E06DA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B123399B-9250-4945-BF5C-8EB0D491D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D6ED9792-F93B-4717-8CD5-CCFC3A315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B9D2A-9CB7-47CE-9433-1A3E910F23E9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1384BB47-81F9-460F-B516-2F96DC99C4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0325BE08-363B-4ADD-9C5E-B8FFDAB62C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8F4A978E-01F3-48FC-80D4-B35428B02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707F5-6FC5-4396-A2BA-DB4EEA2DA5E6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FA5EDA3B-E0BF-40BA-860B-FA9B084FB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19E6B6E-E0B1-444C-89DD-B7E979040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7319B4-38A6-4F31-8220-89B622002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CB800-6582-4188-98B6-44E183224A4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5B5EB3B3-75DC-41E6-8A48-D87690685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959E30A9-2E61-4F07-9518-37ED8C644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2E9BBD02-E9A1-443B-8529-41D0B5617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BDC544-BCC7-4763-9759-6CAC9BEADD1D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C0053164-CCA7-43BE-A3ED-76BC42409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0738D116-44E6-42D7-8A97-717F294DA8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518F3CD8-48DA-4540-8DA5-7751614FE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42A93A-8061-45F4-BA3C-4206EAC65D2C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7A05ED18-0FB8-41F3-A209-A207E89EF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0C0DEB35-325B-4E93-9D22-986D1762F8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ABD6A71D-200E-4EE9-917C-68D1FF63A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B10149-FE09-4922-9E40-829704399287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5E2AC3B9-71C9-4BA6-A0A6-B89C028EE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B094FBA1-D4B9-4D1A-A1A9-CE3E421C22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7A909AA3-6B54-4221-BA61-40377FFD0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401C43-2B0C-4F82-8714-12D2FCE1207E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F5B69AD6-8ACB-43E3-A3A9-0794749591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0E636EAF-5451-465F-96E8-7CC898ED3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DB5A8DA0-9BFE-463C-A128-905F403B4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5A8369-A86F-46AF-ACE7-7F042BDA4446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E20327B0-A869-40D7-8097-6B6E98ED35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66B05266-7BFF-4F3E-890B-07FBD3F4D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C8918735-8BBC-4B96-8704-1FD829B9D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05682-7499-4DE8-8341-D59045157F23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13C40F2E-AB9B-4BE5-8014-5AAF20F9D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3483395A-D884-44FD-984B-BC4697EA3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826B48-A8C5-48B9-A3DC-C28610240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05A2C-BE0E-430D-B571-87989F30272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9E0FFAF-5CB0-4E88-BAA1-DC9CFFE6E94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D30B9D40-6795-4755-A02A-B209B4E7BF5D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8CF16DF5-392A-469F-AE6C-25C1E798F53B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F6DCA4EB-F23F-4596-B883-B6EA42CFE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24DC79FB-BD48-4D8A-8013-1314AAB52E27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9EA373B-4607-4E81-A364-CF1A5CBD5715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6DCA9E6-D161-4790-A6A2-39BD62F0A39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23E5C6C-88BF-4604-A185-8904A99D830F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8831F5CD-0D51-47D5-82EA-933E5FAEA9C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3A28E6B7-2A6D-476B-93F2-DA907CF4393A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8D48F573-A02F-48C8-9D4E-E92FE46B4BAC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E994727-59DD-46D0-A890-4A0F8AAA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F6A3DCF-CB33-4B1C-9941-FF10CEB9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CB150-D6FA-469D-BAD5-9C3CA3B8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05E7-BF48-47F7-951C-AAC02DB8C6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06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427BE-5E6E-41B0-90D6-5E321FF4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AF0C-CE80-4C91-8170-4CB45C79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48A42-1BA4-4340-BABD-2EA8EA4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1FA0-A9D9-4394-8AB0-E7937CE1BC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38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F4A7F-ABCE-4F96-9BC0-673C55713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019AA-011D-4301-9185-E8285192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DBF59F-E5A6-4136-906A-762E7138FD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92859B-EF46-4BFB-9C19-D42F67EA86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FE739E-F2E2-4D6C-B7E2-2D471F962E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273C-90D4-48C7-93EE-269A2C6A1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77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F76E-D3EA-4AE5-B1F1-09A76AFE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3A94-3E88-4C8D-B87E-2ADE0CC7E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0A429-FF36-4974-9FC0-F93832FB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0DC9-A96C-4879-B023-D714BA790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43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421013-30D8-4161-9D71-D38F123C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D1555-6676-4360-9E2C-1DFF0DEA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149834-24F3-480F-8578-B9A0A48039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E880D2-821F-47FA-920D-0573369ABF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197D8A-7F5E-4982-9A47-500784A4A9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6668-B10C-4F26-98CE-EACFABBCD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4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572C72-0805-4DCB-941E-3684504A8E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AD1A97-4AAD-47BE-8405-EC61E949CB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F6166-DC9B-4E45-8E7A-CC1148248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A533-6CFE-43DF-B9B2-3C4BB1A660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29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2DF8-8C77-4B42-8FA3-BAD903A6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2497-C8AD-4ED9-B7A1-C0BDA63F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0DC7-647E-42E7-B136-F4541AF6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C3AE-8219-4CB7-B96B-94F5899C9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79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B0FF-A3B4-430B-B99C-049F2B18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2891-545B-41DA-985F-A0C699BA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B4FED-8959-45F1-A4E9-F4618F4C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106F-27F1-421C-A4AE-193494068E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3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D038E-EE04-475C-BAE0-DD273696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748CF-C6D5-44E9-9DF6-CC02BCEF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08E41-C463-4949-9417-12912882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C2B5-FA8E-4EA8-821F-0A3639A814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08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50DFA-B7B3-461D-8B19-F0F53ED2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E74BE-D496-49E2-9B1B-4B4049AB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43D3B-FA96-44D6-AA4E-FD5B38F3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9B41-16C7-44C7-8612-8E5AC8E04F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7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C36510-AD5D-425D-9BA1-CD307A5F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6F2DC8-5257-4A2C-93DC-D3441974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433A3A-0DEA-4E81-8AF6-852A3F2D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64B1-E009-477A-9761-7CBDF26E9C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883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76B9BD-3504-4598-A573-201EC4B6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EB9B72-1793-4A94-8BC8-197F57AF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FD83BF-A2A6-42D4-B708-5434201D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1EFE-BCC7-465E-995A-CC4872A1C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4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5A7B96-33F6-4FF3-9B20-D800AEFB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CCD53F-D863-479A-A8A7-E3761A20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AC63C43-18C5-446B-B523-464A1EF9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A2AD-50CE-48D1-88F5-0D4AE7AEEE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14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CA2F12-0380-42EE-B842-DFEAF8DA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B0A053-C61D-4A1F-BA9D-754EC380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964BFD-F322-4433-9B64-5CE3A744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30BFE-464F-47B5-9EF3-B05A935006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2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7EC9E4-7761-4F53-A446-2F0BE1D78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2F9E9F-53A4-490D-A341-D16CEC35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EE89C4-AC29-4B58-AB27-D0ED9046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7C55-2CBA-4042-8313-F53640E29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02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4F2A32-6D28-4575-A409-36492851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F03A02-2CD1-4D77-BE7E-84AFF43D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27BB34-B500-4411-9F91-949C37D5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F300-D5EF-464B-B0C9-253CB0859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41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C572A6B-11E5-4905-9F8F-66F35622B35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AAEAC7-19E6-490F-804B-BAD9A4452088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B0D090-6AF6-4D97-8CB4-FABF13C2B1AB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0895E2-546C-4266-9AAB-DF48DDBE9A9D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87E2704-25DE-47A9-9524-3E2C7E12C043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9DA03E1-425C-4354-86C8-19D3C19BA889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F7CEED-A9B3-46CB-9A4A-B72BA3ADB71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95BB594-427B-44B9-843E-4A33BE131355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2C41A0-6D08-463E-BC1C-F7A71E00FA55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6700786-B8AC-4605-9D06-97402B48789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534943E-D213-47A6-81DD-0D04EE7E638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A792E18-2DE9-4C6D-8617-53E9AF28C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CC77B94-1814-43D3-ABBF-787CFE5C9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B298-01CF-4C19-BDF2-204E32F3D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9110A-C792-45BE-9C90-F2B41CF46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47397-2474-4B6F-9327-D80F9B507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CA319FC-B1BC-4325-B100-24B1940B9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6" r:id="rId11"/>
    <p:sldLayoutId id="2147484131" r:id="rId12"/>
    <p:sldLayoutId id="2147484137" r:id="rId13"/>
    <p:sldLayoutId id="2147484132" r:id="rId14"/>
    <p:sldLayoutId id="2147484133" r:id="rId15"/>
    <p:sldLayoutId id="214748413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CDE2DC2-1869-4671-943F-FED66377F0F5}"/>
              </a:ext>
            </a:extLst>
          </p:cNvPr>
          <p:cNvGraphicFramePr/>
          <p:nvPr/>
        </p:nvGraphicFramePr>
        <p:xfrm>
          <a:off x="447675" y="2997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7593" name="Rectangle 9">
            <a:extLst>
              <a:ext uri="{FF2B5EF4-FFF2-40B4-BE49-F238E27FC236}">
                <a16:creationId xmlns:a16="http://schemas.microsoft.com/office/drawing/2014/main" id="{0DB0A209-010D-4B68-BB39-37E0F350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019675"/>
            <a:ext cx="86217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Докладчик: кандидат ветеринарных наук, доцент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Финогенов Артём Юрьевич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8" name="Прямоугольник 2">
            <a:extLst>
              <a:ext uri="{FF2B5EF4-FFF2-40B4-BE49-F238E27FC236}">
                <a16:creationId xmlns:a16="http://schemas.microsoft.com/office/drawing/2014/main" id="{6CC89F3D-2729-4E80-86EF-6C9A3642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3068638"/>
            <a:ext cx="390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70C0"/>
                </a:solidFill>
                <a:latin typeface="Arial" panose="020B0604020202020204" pitchFamily="34" charset="0"/>
              </a:rPr>
              <a:t>Ваша формула успеха</a:t>
            </a:r>
            <a:endParaRPr lang="ru-RU" altLang="ru-RU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Рисунок 3">
            <a:extLst>
              <a:ext uri="{FF2B5EF4-FFF2-40B4-BE49-F238E27FC236}">
                <a16:creationId xmlns:a16="http://schemas.microsoft.com/office/drawing/2014/main" id="{D906844C-4245-48B3-AE23-EEEF93D2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2575"/>
            <a:ext cx="33702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4">
            <a:extLst>
              <a:ext uri="{FF2B5EF4-FFF2-40B4-BE49-F238E27FC236}">
                <a16:creationId xmlns:a16="http://schemas.microsoft.com/office/drawing/2014/main" id="{1EF995C5-3B20-4B20-A194-8881B712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90500"/>
            <a:ext cx="1439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2">
            <a:extLst>
              <a:ext uri="{FF2B5EF4-FFF2-40B4-BE49-F238E27FC236}">
                <a16:creationId xmlns:a16="http://schemas.microsoft.com/office/drawing/2014/main" id="{F80878AF-A11E-4D75-ABD6-A06E56B1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3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E760E84-5BC1-4D57-8793-B1B9ED953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Технология применения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57ACB1A-3036-4988-97B8-0C6A2E0B49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Picture 4">
            <a:extLst>
              <a:ext uri="{FF2B5EF4-FFF2-40B4-BE49-F238E27FC236}">
                <a16:creationId xmlns:a16="http://schemas.microsoft.com/office/drawing/2014/main" id="{6BE2F290-B0EA-425F-9799-BA9B2593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262438"/>
            <a:ext cx="1992313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>
            <a:extLst>
              <a:ext uri="{FF2B5EF4-FFF2-40B4-BE49-F238E27FC236}">
                <a16:creationId xmlns:a16="http://schemas.microsoft.com/office/drawing/2014/main" id="{D04A5A13-135F-489A-9460-6D690AB1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916113"/>
            <a:ext cx="1931987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61FAB0-0401-4F93-A98E-88765FA12E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3083"/>
          <a:stretch/>
        </p:blipFill>
        <p:spPr>
          <a:xfrm>
            <a:off x="6358032" y="2361653"/>
            <a:ext cx="755925" cy="15286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4583" name="Рисунок 3">
            <a:extLst>
              <a:ext uri="{FF2B5EF4-FFF2-40B4-BE49-F238E27FC236}">
                <a16:creationId xmlns:a16="http://schemas.microsoft.com/office/drawing/2014/main" id="{D8165374-C67E-4BA6-8F46-995E3896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4027488"/>
            <a:ext cx="13144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D48109EA-1F2D-41C1-9E2E-467C1AAC3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>
                <a:solidFill>
                  <a:srgbClr val="FFC000"/>
                </a:solidFill>
              </a:rPr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9DD9B-9CBF-4589-87BC-8473C39BF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822325"/>
            <a:ext cx="8229600" cy="45307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Сразу после рождения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После курса антибиотикотерапии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После иммунизации, особенно живыми вакцинами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 скармливании кормов невысокого качества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 смене рациона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 технологических стрессах</a:t>
            </a:r>
            <a:endParaRPr lang="ru-RU" sz="28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5D4F3D-F91F-4014-B6B1-C432B5205968}"/>
              </a:ext>
            </a:extLst>
          </p:cNvPr>
          <p:cNvSpPr/>
          <p:nvPr/>
        </p:nvSpPr>
        <p:spPr>
          <a:xfrm>
            <a:off x="468313" y="5989638"/>
            <a:ext cx="84248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86D1EC"/>
              </a:buClr>
              <a:buSzPct val="90000"/>
              <a:defRPr/>
            </a:pPr>
            <a:r>
              <a:rPr lang="ru-RU" sz="1400" b="1" kern="0" dirty="0">
                <a:solidFill>
                  <a:schemeClr val="accent5"/>
                </a:solidFill>
                <a:latin typeface="Arial"/>
              </a:rPr>
              <a:t>    60% ИММУННЫХ КЛЕТОК ОРГАНИЗМА НАХОДЯТСЯ В СЛИЗИСТОЙ КИШЕЧНИКА</a:t>
            </a:r>
            <a:endParaRPr lang="ru-RU" sz="1400" b="1" i="1" kern="0" dirty="0">
              <a:solidFill>
                <a:schemeClr val="accent5"/>
              </a:solidFill>
              <a:latin typeface="Arial"/>
            </a:endParaRPr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36325A4E-26F1-42CC-912E-C0D8BD3B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5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D3340D-A456-4D71-800C-A9555C57AB08}"/>
              </a:ext>
            </a:extLst>
          </p:cNvPr>
          <p:cNvSpPr/>
          <p:nvPr/>
        </p:nvSpPr>
        <p:spPr>
          <a:xfrm>
            <a:off x="755650" y="5851525"/>
            <a:ext cx="2984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86D1EC"/>
              </a:buClr>
              <a:buSzPct val="90000"/>
              <a:defRPr/>
            </a:pPr>
            <a:r>
              <a:rPr lang="ru-RU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!</a:t>
            </a: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A4D409B-5FA2-45A4-905D-1A2EDA2C75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88913"/>
          <a:ext cx="8785225" cy="633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813">
                  <a:extLst>
                    <a:ext uri="{9D8B030D-6E8A-4147-A177-3AD203B41FA5}">
                      <a16:colId xmlns:a16="http://schemas.microsoft.com/office/drawing/2014/main" val="1256728000"/>
                    </a:ext>
                  </a:extLst>
                </a:gridCol>
                <a:gridCol w="1223887">
                  <a:extLst>
                    <a:ext uri="{9D8B030D-6E8A-4147-A177-3AD203B41FA5}">
                      <a16:colId xmlns:a16="http://schemas.microsoft.com/office/drawing/2014/main" val="2655483342"/>
                    </a:ext>
                  </a:extLst>
                </a:gridCol>
                <a:gridCol w="1200818">
                  <a:extLst>
                    <a:ext uri="{9D8B030D-6E8A-4147-A177-3AD203B41FA5}">
                      <a16:colId xmlns:a16="http://schemas.microsoft.com/office/drawing/2014/main" val="2108062896"/>
                    </a:ext>
                  </a:extLst>
                </a:gridCol>
                <a:gridCol w="921664">
                  <a:extLst>
                    <a:ext uri="{9D8B030D-6E8A-4147-A177-3AD203B41FA5}">
                      <a16:colId xmlns:a16="http://schemas.microsoft.com/office/drawing/2014/main" val="29022732"/>
                    </a:ext>
                  </a:extLst>
                </a:gridCol>
                <a:gridCol w="3543043">
                  <a:extLst>
                    <a:ext uri="{9D8B030D-6E8A-4147-A177-3AD203B41FA5}">
                      <a16:colId xmlns:a16="http://schemas.microsoft.com/office/drawing/2014/main" val="3353675608"/>
                    </a:ext>
                  </a:extLst>
                </a:gridCol>
              </a:tblGrid>
              <a:tr h="1097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Дозировка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БИОРОСТ ПЛЮС</a:t>
                      </a:r>
                      <a:r>
                        <a:rPr lang="ru-RU" sz="1200" baseline="30000">
                          <a:effectLst/>
                        </a:rPr>
                        <a:t>®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грамм на голову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Дозировка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БИОРОСТ</a:t>
                      </a:r>
                      <a:r>
                        <a:rPr lang="ru-RU" sz="1200" baseline="30000">
                          <a:effectLst/>
                        </a:rPr>
                        <a:t>®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грамм на голову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 (сутки)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Комментарии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3155401024"/>
                  </a:ext>
                </a:extLst>
              </a:tr>
              <a:tr h="875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поросята-сосуны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0,03-0,05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5-7 дней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профилактика дисбактериозов, в качестве естественного стимулятора роста слабым поросятам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Ожидаемый эффект: повышение сохранности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3071604040"/>
                  </a:ext>
                </a:extLst>
              </a:tr>
              <a:tr h="65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поросята- отъемыши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0,05-0,07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голову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5-7 дней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повышение естественной резистентности и снижение риска инфекционных заболеваний молодняка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609326615"/>
                  </a:ext>
                </a:extLst>
              </a:tr>
              <a:tr h="65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поросята на доращивании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0,07-0,1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голову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7-10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5-7 дней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снятие технологических стрессов (при нарушении условий микроклимата, плохом качестве кормов)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608504093"/>
                  </a:ext>
                </a:extLst>
              </a:tr>
              <a:tr h="652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поросята-гипотрофики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дозу увеличивают в 1,5-2 раза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дозу увеличивают в 1,5-2 раза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10-20 дней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приближения к стандартам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4105189982"/>
                  </a:ext>
                </a:extLst>
              </a:tr>
              <a:tr h="1542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свиноматки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- за 4 недели до опороса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- за 1 неделю до опороса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- после опороса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0,10-0,15 г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голову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10-15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5-7 дней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для получения здорового приплода, профилактика </a:t>
                      </a:r>
                      <a:r>
                        <a:rPr lang="ru-RU" sz="1200" dirty="0" err="1">
                          <a:effectLst/>
                        </a:rPr>
                        <a:t>дисбактериозов</a:t>
                      </a:r>
                      <a:r>
                        <a:rPr lang="ru-RU" sz="1200" dirty="0">
                          <a:effectLst/>
                        </a:rPr>
                        <a:t> новорожденных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311029585"/>
                  </a:ext>
                </a:extLst>
              </a:tr>
              <a:tr h="43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откорм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г на 1т комбикорма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кг на 1 т комбикорма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постоянно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улучшение усвояемости корма и увеличения привеса животных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2468261647"/>
                  </a:ext>
                </a:extLst>
              </a:tr>
              <a:tr h="43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при смешивании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с комбикормом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г на 1т  комбикорма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 г на 1 т комбикорма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постоянно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заболеваемости, повышение привесов, улучшение конверсии корма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13" marR="45013" marT="0" marB="0" anchor="ctr"/>
                </a:tc>
                <a:extLst>
                  <a:ext uri="{0D108BD9-81ED-4DB2-BD59-A6C34878D82A}">
                    <a16:rowId xmlns:a16="http://schemas.microsoft.com/office/drawing/2014/main" val="228776533"/>
                  </a:ext>
                </a:extLst>
              </a:tr>
            </a:tbl>
          </a:graphicData>
        </a:graphic>
      </p:graphicFrame>
      <p:pic>
        <p:nvPicPr>
          <p:cNvPr id="28730" name="Рисунок 3" descr="свинья">
            <a:extLst>
              <a:ext uri="{FF2B5EF4-FFF2-40B4-BE49-F238E27FC236}">
                <a16:creationId xmlns:a16="http://schemas.microsoft.com/office/drawing/2014/main" id="{ACE22E3F-145C-43E0-B8E5-82A0F70A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950"/>
            <a:ext cx="11715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3D767ABD-8BEA-49AA-9F6D-093B2837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FF3300"/>
                </a:solidFill>
              </a:rPr>
              <a:t>Минимальные показатели воспроизводства успешного предприятия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88F96184-8BF3-4FB4-9BE9-E4048EEA0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70C0"/>
                </a:solidFill>
              </a:rPr>
              <a:t>из 100 свиноматок  85  должны опороситься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2060"/>
                </a:solidFill>
              </a:rPr>
              <a:t>минимум 11,5 живорожденных поросят на один опорос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70C0"/>
                </a:solidFill>
              </a:rPr>
              <a:t>потеря сосунов менее 10%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2060"/>
                </a:solidFill>
              </a:rPr>
              <a:t>потеря на доращивании менее 3%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solidFill>
                  <a:srgbClr val="0070C0"/>
                </a:solidFill>
              </a:rPr>
              <a:t>минимально 24 подсвинка, сданных от одной свиноматки в год на мясокомбинат</a:t>
            </a:r>
          </a:p>
        </p:txBody>
      </p:sp>
      <p:sp>
        <p:nvSpPr>
          <p:cNvPr id="8196" name="Прямоугольник 3">
            <a:extLst>
              <a:ext uri="{FF2B5EF4-FFF2-40B4-BE49-F238E27FC236}">
                <a16:creationId xmlns:a16="http://schemas.microsoft.com/office/drawing/2014/main" id="{5CB5D59D-6D7E-405B-A52B-91492BAF8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9387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666666"/>
                </a:solidFill>
              </a:rPr>
              <a:t> .</a:t>
            </a:r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8DAF6-132F-47F7-BE6A-47B69857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CC00"/>
                </a:solidFill>
              </a:rPr>
              <a:t>МИКРОБИОЦЕНОЗ КИШЕЧНИКА - </a:t>
            </a:r>
            <a:r>
              <a:rPr lang="ru-RU" sz="3200" b="1" dirty="0">
                <a:solidFill>
                  <a:srgbClr val="FFC000"/>
                </a:solidFill>
              </a:rPr>
              <a:t>ЭКСТРАКОРПОРАЛЬНЫЙ ОРГАН</a:t>
            </a:r>
            <a:r>
              <a:rPr lang="ru-RU" dirty="0">
                <a:solidFill>
                  <a:srgbClr val="FFC000"/>
                </a:solidFill>
              </a:rPr>
              <a:t> </a:t>
            </a:r>
            <a:br>
              <a:rPr lang="ru-RU" dirty="0">
                <a:solidFill>
                  <a:srgbClr val="FFCC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243" name="Объект 6">
            <a:extLst>
              <a:ext uri="{FF2B5EF4-FFF2-40B4-BE49-F238E27FC236}">
                <a16:creationId xmlns:a16="http://schemas.microsoft.com/office/drawing/2014/main" id="{BC295C01-1770-4D70-AF40-A98F860C4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ru-RU" altLang="ru-RU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D086B5F-48AA-476D-BEB1-047EC118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03225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962944-5229-46CC-9C00-1F2FF302C99B}"/>
              </a:ext>
            </a:extLst>
          </p:cNvPr>
          <p:cNvSpPr/>
          <p:nvPr/>
        </p:nvSpPr>
        <p:spPr>
          <a:xfrm>
            <a:off x="397198" y="5718175"/>
            <a:ext cx="4044950" cy="646112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 extrusionH="76200">
            <a:bevelT prst="relaxedInset"/>
            <a:bevelB/>
            <a:extrusionClr>
              <a:srgbClr val="FFC000"/>
            </a:extrusionClr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Масса нормальной микрофлоры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до 5% от массы тела</a:t>
            </a:r>
          </a:p>
        </p:txBody>
      </p:sp>
      <p:pic>
        <p:nvPicPr>
          <p:cNvPr id="10248" name="Picture 9">
            <a:extLst>
              <a:ext uri="{FF2B5EF4-FFF2-40B4-BE49-F238E27FC236}">
                <a16:creationId xmlns:a16="http://schemas.microsoft.com/office/drawing/2014/main" id="{367B225F-FF39-41E9-8FE4-FA69367F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17650"/>
            <a:ext cx="4672012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0E4DD51-1EF5-4DE1-BF95-4CC567A89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34975"/>
            <a:ext cx="7292975" cy="1320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</a:rPr>
              <a:t>Критерии выбора пробиотиков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525F92E-8E0C-41A9-B1BF-47AC05DE88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830" y="1342420"/>
          <a:ext cx="8352928" cy="417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extBox 6">
            <a:extLst>
              <a:ext uri="{FF2B5EF4-FFF2-40B4-BE49-F238E27FC236}">
                <a16:creationId xmlns:a16="http://schemas.microsoft.com/office/drawing/2014/main" id="{427A226D-520B-4D12-B12C-42517A1A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129338"/>
            <a:ext cx="311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>
                <a:solidFill>
                  <a:srgbClr val="00FF00"/>
                </a:solidFill>
                <a:latin typeface="Arial" panose="020B0604020202020204" pitchFamily="34" charset="0"/>
              </a:rPr>
              <a:t>БИОРОСТ</a:t>
            </a:r>
            <a:r>
              <a:rPr lang="ru-RU" altLang="ru-RU" b="1" baseline="30000">
                <a:solidFill>
                  <a:srgbClr val="00FF00"/>
                </a:solidFill>
                <a:latin typeface="Arial" panose="020B0604020202020204" pitchFamily="34" charset="0"/>
              </a:rPr>
              <a:t>® </a:t>
            </a:r>
            <a:r>
              <a:rPr lang="ru-RU" altLang="ru-RU" b="1">
                <a:solidFill>
                  <a:srgbClr val="00FF00"/>
                </a:solidFill>
                <a:latin typeface="Arial" panose="020B0604020202020204" pitchFamily="34" charset="0"/>
              </a:rPr>
              <a:t>- симбиотик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C0EE8-979B-4C90-BF08-5B50D354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404813"/>
            <a:ext cx="6346825" cy="132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C000"/>
                </a:solidFill>
              </a:rPr>
              <a:t>Улучшение 	конверсии</a:t>
            </a: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корма </a:t>
            </a:r>
            <a:br>
              <a:rPr lang="ru-RU" sz="4000" b="1" dirty="0">
                <a:solidFill>
                  <a:srgbClr val="FFC000"/>
                </a:solidFill>
              </a:rPr>
            </a:br>
            <a:br>
              <a:rPr lang="ru-RU" sz="4000" b="1" dirty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	</a:t>
            </a:r>
            <a:br>
              <a:rPr lang="ru-RU" sz="4000" b="1" dirty="0"/>
            </a:br>
            <a:endParaRPr lang="ru-RU" sz="4000" dirty="0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A06F6A77-201F-4308-A3D1-20D7E600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9050"/>
            <a:ext cx="31623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C19FFABE-810E-4C5A-82A5-B77F59800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0350"/>
            <a:ext cx="2838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Прямоугольник 3">
            <a:extLst>
              <a:ext uri="{FF2B5EF4-FFF2-40B4-BE49-F238E27FC236}">
                <a16:creationId xmlns:a16="http://schemas.microsoft.com/office/drawing/2014/main" id="{57B2641C-BF8E-4CC4-8AA6-DD386147F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84963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FF33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Расщепление труднопереваримых веществ: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i="1">
              <a:solidFill>
                <a:schemeClr val="tx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целлюлаза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амилаза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липаза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протеаза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пектиназа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rgbClr val="00FF00"/>
                </a:solidFill>
                <a:latin typeface="Times New Roman" panose="02020603050405020304" pitchFamily="18" charset="0"/>
              </a:rPr>
              <a:t>…</a:t>
            </a:r>
            <a:endParaRPr lang="ru-RU" altLang="ru-RU" sz="240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7">
            <a:extLst>
              <a:ext uri="{FF2B5EF4-FFF2-40B4-BE49-F238E27FC236}">
                <a16:creationId xmlns:a16="http://schemas.microsoft.com/office/drawing/2014/main" id="{E37F868B-E2E6-4E92-B401-36C3E32C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2160587" cy="2159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6D6513CE-9887-46F7-A623-06EBE3FE0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85750"/>
            <a:ext cx="7418387" cy="1320800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Антагонистическая активность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FF7822DF-A04F-4549-AA67-F8A5D0B0C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/>
          <a:stretch>
            <a:fillRect/>
          </a:stretch>
        </p:blipFill>
        <p:spPr>
          <a:xfrm>
            <a:off x="933450" y="1700213"/>
            <a:ext cx="22447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350060C4-89F6-4B1A-A19F-A44917FFC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" t="5963" r="8874" b="5963"/>
          <a:stretch/>
        </p:blipFill>
        <p:spPr bwMode="auto">
          <a:xfrm>
            <a:off x="5724128" y="1844824"/>
            <a:ext cx="1828800" cy="18288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3">
            <a:extLst>
              <a:ext uri="{FF2B5EF4-FFF2-40B4-BE49-F238E27FC236}">
                <a16:creationId xmlns:a16="http://schemas.microsoft.com/office/drawing/2014/main" id="{223D35E7-D097-44EB-BE92-A6755CCC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3860800"/>
            <a:ext cx="183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</a:rPr>
              <a:t>род </a:t>
            </a:r>
            <a:r>
              <a:rPr lang="ru-RU" altLang="ru-RU" i="1">
                <a:solidFill>
                  <a:schemeClr val="tx1"/>
                </a:solidFill>
              </a:rPr>
              <a:t>С</a:t>
            </a:r>
            <a:r>
              <a:rPr lang="en-US" altLang="ru-RU" i="1">
                <a:solidFill>
                  <a:schemeClr val="tx1"/>
                </a:solidFill>
              </a:rPr>
              <a:t>lostridium</a:t>
            </a:r>
            <a:endParaRPr lang="ru-RU" altLang="ru-RU" i="1">
              <a:solidFill>
                <a:schemeClr val="tx1"/>
              </a:solidFill>
            </a:endParaRPr>
          </a:p>
        </p:txBody>
      </p:sp>
      <p:sp>
        <p:nvSpPr>
          <p:cNvPr id="16390" name="Прямоугольник 6">
            <a:extLst>
              <a:ext uri="{FF2B5EF4-FFF2-40B4-BE49-F238E27FC236}">
                <a16:creationId xmlns:a16="http://schemas.microsoft.com/office/drawing/2014/main" id="{C1479B33-1B1B-40B7-AE53-C2198780B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797425"/>
            <a:ext cx="388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FF3300"/>
                </a:solidFill>
              </a:rPr>
              <a:t>Цитотоксины, Энтеротоксины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38FB8084-1FC1-4D65-B145-3090549C3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313" y="752475"/>
            <a:ext cx="3509962" cy="501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DF9E2EB-0109-4EDC-A01E-7847E78D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7623">
            <a:off x="5651709" y="3304102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558544-DDAF-4E94-AF7E-6369AA17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6982">
            <a:off x="5314927" y="2890743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A59F5D2-567B-4874-BD24-33AE1AE2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0194">
            <a:off x="4964268" y="3805094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0604749-9A51-4995-8A2B-8B140BC0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6892">
            <a:off x="6189068" y="3886561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F40E716-1B49-45C7-8FD0-1D25341B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3636">
            <a:off x="4817986" y="3380794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1746EEC-A618-414B-9CDA-9068C692B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9382">
            <a:off x="5543018" y="3971497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33DBC6A-3B92-4FA8-AB1A-CF826338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1448">
            <a:off x="6088841" y="2806031"/>
            <a:ext cx="347502" cy="64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9221D757-CEB4-4C1A-9897-AD53E8F0F879}"/>
              </a:ext>
            </a:extLst>
          </p:cNvPr>
          <p:cNvSpPr/>
          <p:nvPr/>
        </p:nvSpPr>
        <p:spPr>
          <a:xfrm>
            <a:off x="1979340" y="2550046"/>
            <a:ext cx="216024" cy="50405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4" name="Picture 2">
            <a:extLst>
              <a:ext uri="{FF2B5EF4-FFF2-40B4-BE49-F238E27FC236}">
                <a16:creationId xmlns:a16="http://schemas.microsoft.com/office/drawing/2014/main" id="{F4A93AE4-DD42-445B-A86B-9EEC5358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95">
            <a:off x="2195513" y="3054350"/>
            <a:ext cx="3476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2">
            <a:extLst>
              <a:ext uri="{FF2B5EF4-FFF2-40B4-BE49-F238E27FC236}">
                <a16:creationId xmlns:a16="http://schemas.microsoft.com/office/drawing/2014/main" id="{B335652A-EAE9-4D96-A366-C3E31D28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9976">
            <a:off x="1336675" y="3062288"/>
            <a:ext cx="3476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2">
            <a:extLst>
              <a:ext uri="{FF2B5EF4-FFF2-40B4-BE49-F238E27FC236}">
                <a16:creationId xmlns:a16="http://schemas.microsoft.com/office/drawing/2014/main" id="{46D7896A-E5B1-45F8-9840-1C863E8C6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72377">
            <a:off x="1912938" y="3771900"/>
            <a:ext cx="3476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2">
            <a:extLst>
              <a:ext uri="{FF2B5EF4-FFF2-40B4-BE49-F238E27FC236}">
                <a16:creationId xmlns:a16="http://schemas.microsoft.com/office/drawing/2014/main" id="{DC8F8895-8320-4FB4-835B-4A9E6E5A2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8437">
            <a:off x="1714500" y="3255963"/>
            <a:ext cx="3476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8" name="Picture 2">
            <a:extLst>
              <a:ext uri="{FF2B5EF4-FFF2-40B4-BE49-F238E27FC236}">
                <a16:creationId xmlns:a16="http://schemas.microsoft.com/office/drawing/2014/main" id="{FBC3BE2E-F0A8-4DD6-84DA-C4DECFC2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86416">
            <a:off x="1116012" y="3779838"/>
            <a:ext cx="34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9" name="Picture 2">
            <a:extLst>
              <a:ext uri="{FF2B5EF4-FFF2-40B4-BE49-F238E27FC236}">
                <a16:creationId xmlns:a16="http://schemas.microsoft.com/office/drawing/2014/main" id="{B0F3A993-B175-4E5B-BCFA-888889D6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9261">
            <a:off x="2648743" y="3625057"/>
            <a:ext cx="347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Прямоугольник 14">
            <a:extLst>
              <a:ext uri="{FF2B5EF4-FFF2-40B4-BE49-F238E27FC236}">
                <a16:creationId xmlns:a16="http://schemas.microsoft.com/office/drawing/2014/main" id="{C5CFF5C6-7374-48E6-9603-10F02EEF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4649788"/>
            <a:ext cx="360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Arial" panose="020B0604020202020204" pitchFamily="34" charset="0"/>
              </a:rPr>
              <a:t>патогены</a:t>
            </a:r>
          </a:p>
        </p:txBody>
      </p:sp>
      <p:sp>
        <p:nvSpPr>
          <p:cNvPr id="20" name="Прямоугольник 14">
            <a:extLst>
              <a:ext uri="{FF2B5EF4-FFF2-40B4-BE49-F238E27FC236}">
                <a16:creationId xmlns:a16="http://schemas.microsoft.com/office/drawing/2014/main" id="{7F19E46F-7764-4BA3-A5A4-DF762CE5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647" y="5939432"/>
            <a:ext cx="360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Пробиотики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F4E6E45E-4759-439D-ACC1-2AF7F0065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FFC000"/>
                </a:solidFill>
              </a:rPr>
              <a:t>Пробиотики и антибиотики</a:t>
            </a:r>
          </a:p>
        </p:txBody>
      </p:sp>
      <p:pic>
        <p:nvPicPr>
          <p:cNvPr id="20483" name="Объект 4">
            <a:extLst>
              <a:ext uri="{FF2B5EF4-FFF2-40B4-BE49-F238E27FC236}">
                <a16:creationId xmlns:a16="http://schemas.microsoft.com/office/drawing/2014/main" id="{8ED5BEA0-5098-4E8A-81A4-A47B4F1DF6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625" y="1916113"/>
            <a:ext cx="4222750" cy="3168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6F0-0C9F-4140-BB37-88539871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20713"/>
            <a:ext cx="6769100" cy="1320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2">
                    <a:lumMod val="75000"/>
                  </a:schemeClr>
                </a:solidFill>
              </a:rPr>
              <a:t>БИОРОСТ ПЛЮС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856709C8-841F-4B28-BA1A-FB829B30E4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Производство ООО «Лабфарма», Республика Беларусь</a:t>
            </a:r>
          </a:p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1,0 г добавки содержится не менее 10</a:t>
            </a:r>
            <a:r>
              <a:rPr lang="ru-RU" altLang="ru-RU" sz="2400" baseline="30000">
                <a:solidFill>
                  <a:srgbClr val="002060"/>
                </a:solidFill>
              </a:rPr>
              <a:t>11</a:t>
            </a:r>
            <a:r>
              <a:rPr lang="ru-RU" altLang="ru-RU" sz="2400">
                <a:solidFill>
                  <a:srgbClr val="002060"/>
                </a:solidFill>
              </a:rPr>
              <a:t> микробных клеток бактерий </a:t>
            </a:r>
            <a:r>
              <a:rPr lang="en-US" altLang="ru-RU" sz="2400" i="1">
                <a:solidFill>
                  <a:srgbClr val="002060"/>
                </a:solidFill>
              </a:rPr>
              <a:t>Bacillus licheniformis</a:t>
            </a:r>
            <a:r>
              <a:rPr lang="ru-RU" altLang="ru-RU" sz="2400" i="1">
                <a:solidFill>
                  <a:srgbClr val="002060"/>
                </a:solidFill>
              </a:rPr>
              <a:t> и </a:t>
            </a:r>
            <a:r>
              <a:rPr lang="en-US" altLang="ru-RU" sz="2400" i="1">
                <a:solidFill>
                  <a:srgbClr val="002060"/>
                </a:solidFill>
              </a:rPr>
              <a:t>Bacillus subtilis </a:t>
            </a:r>
            <a:endParaRPr lang="ru-RU" altLang="ru-RU" sz="2400" i="1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Можно применять с первого дня жизни</a:t>
            </a:r>
          </a:p>
          <a:p>
            <a:pPr eaLnBrk="1" hangingPunct="1"/>
            <a:r>
              <a:rPr lang="ru-RU" altLang="ru-RU" sz="2400">
                <a:solidFill>
                  <a:srgbClr val="002060"/>
                </a:solidFill>
              </a:rPr>
              <a:t>Мясо и яйца без ограничений</a:t>
            </a:r>
          </a:p>
        </p:txBody>
      </p:sp>
      <p:pic>
        <p:nvPicPr>
          <p:cNvPr id="22532" name="Рисунок 3">
            <a:extLst>
              <a:ext uri="{FF2B5EF4-FFF2-40B4-BE49-F238E27FC236}">
                <a16:creationId xmlns:a16="http://schemas.microsoft.com/office/drawing/2014/main" id="{90770682-4594-4155-B7DE-863DECE3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5229225"/>
            <a:ext cx="33718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2290</TotalTime>
  <Words>359</Words>
  <Application>Microsoft Office PowerPoint</Application>
  <PresentationFormat>Экран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Trebuchet MS</vt:lpstr>
      <vt:lpstr>Arial</vt:lpstr>
      <vt:lpstr>Wingdings 3</vt:lpstr>
      <vt:lpstr>Calibri</vt:lpstr>
      <vt:lpstr>Wingdings</vt:lpstr>
      <vt:lpstr>Times New Roman</vt:lpstr>
      <vt:lpstr>Arial Narrow</vt:lpstr>
      <vt:lpstr>Аспект</vt:lpstr>
      <vt:lpstr>Презентация PowerPoint</vt:lpstr>
      <vt:lpstr>Минимальные показатели воспроизводства успешного предприятия</vt:lpstr>
      <vt:lpstr>МИКРОБИОЦЕНОЗ КИШЕЧНИКА - ЭКСТРАКОРПОРАЛЬНЫЙ ОРГАН  </vt:lpstr>
      <vt:lpstr>Критерии выбора пробиотиков</vt:lpstr>
      <vt:lpstr>Улучшение  конверсии корма     </vt:lpstr>
      <vt:lpstr>Антагонистическая активность</vt:lpstr>
      <vt:lpstr>Презентация PowerPoint</vt:lpstr>
      <vt:lpstr>Пробиотики и антибиотики</vt:lpstr>
      <vt:lpstr>БИОРОСТ ПЛЮС</vt:lpstr>
      <vt:lpstr>Технология применения</vt:lpstr>
      <vt:lpstr>Показания к применению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</dc:creator>
  <cp:lastModifiedBy>Artem F</cp:lastModifiedBy>
  <cp:revision>214</cp:revision>
  <dcterms:created xsi:type="dcterms:W3CDTF">2007-02-01T12:21:32Z</dcterms:created>
  <dcterms:modified xsi:type="dcterms:W3CDTF">2020-04-17T05:34:24Z</dcterms:modified>
</cp:coreProperties>
</file>