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6" r:id="rId1"/>
    <p:sldMasterId id="2147484358" r:id="rId2"/>
    <p:sldMasterId id="2147484418" r:id="rId3"/>
  </p:sldMasterIdLst>
  <p:notesMasterIdLst>
    <p:notesMasterId r:id="rId22"/>
  </p:notesMasterIdLst>
  <p:sldIdLst>
    <p:sldId id="484" r:id="rId4"/>
    <p:sldId id="270" r:id="rId5"/>
    <p:sldId id="476" r:id="rId6"/>
    <p:sldId id="471" r:id="rId7"/>
    <p:sldId id="472" r:id="rId8"/>
    <p:sldId id="474" r:id="rId9"/>
    <p:sldId id="486" r:id="rId10"/>
    <p:sldId id="477" r:id="rId11"/>
    <p:sldId id="478" r:id="rId12"/>
    <p:sldId id="479" r:id="rId13"/>
    <p:sldId id="481" r:id="rId14"/>
    <p:sldId id="482" r:id="rId15"/>
    <p:sldId id="487" r:id="rId16"/>
    <p:sldId id="416" r:id="rId17"/>
    <p:sldId id="417" r:id="rId18"/>
    <p:sldId id="489" r:id="rId19"/>
    <p:sldId id="420" r:id="rId20"/>
    <p:sldId id="485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669900"/>
    <a:srgbClr val="FF3300"/>
    <a:srgbClr val="FFFF00"/>
    <a:srgbClr val="66FF66"/>
    <a:srgbClr val="00FF00"/>
    <a:srgbClr val="000000"/>
    <a:srgbClr val="FFCC00"/>
    <a:srgbClr val="2DD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93857" autoAdjust="0"/>
  </p:normalViewPr>
  <p:slideViewPr>
    <p:cSldViewPr>
      <p:cViewPr varScale="1">
        <p:scale>
          <a:sx n="94" d="100"/>
          <a:sy n="94" d="100"/>
        </p:scale>
        <p:origin x="1613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53B438A-B6F6-4F06-A313-BE333E900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32F661-1B81-4E45-9A75-F3E462D771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51B0122-AD34-433D-BA23-E6515BACCE03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9F53ABAF-5324-4438-8794-A562EC57A1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55DCAAC-256D-413E-BFD8-6B4C6ADF8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0132BF-4AD8-4930-B6E0-A911BB607A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C1397-0070-4CC2-B307-809616A11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ED4CC68-F496-4440-8C10-7B7D7CCD93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75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>
            <a:extLst>
              <a:ext uri="{FF2B5EF4-FFF2-40B4-BE49-F238E27FC236}">
                <a16:creationId xmlns:a16="http://schemas.microsoft.com/office/drawing/2014/main" id="{15862E6E-F5D1-4BA1-83AC-05D819FC09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Заметки 2">
            <a:extLst>
              <a:ext uri="{FF2B5EF4-FFF2-40B4-BE49-F238E27FC236}">
                <a16:creationId xmlns:a16="http://schemas.microsoft.com/office/drawing/2014/main" id="{A8B4E11E-D17C-4963-8CEB-F76FD884A1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36196" name="Номер слайда 3">
            <a:extLst>
              <a:ext uri="{FF2B5EF4-FFF2-40B4-BE49-F238E27FC236}">
                <a16:creationId xmlns:a16="http://schemas.microsoft.com/office/drawing/2014/main" id="{111EE086-EFF9-435A-B111-9ABA7876B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557791-04A1-493E-9AD4-0B0C97A3AE78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Образ слайда 1">
            <a:extLst>
              <a:ext uri="{FF2B5EF4-FFF2-40B4-BE49-F238E27FC236}">
                <a16:creationId xmlns:a16="http://schemas.microsoft.com/office/drawing/2014/main" id="{3CD56972-CF09-408E-8AD1-C047D043A3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Заметки 2">
            <a:extLst>
              <a:ext uri="{FF2B5EF4-FFF2-40B4-BE49-F238E27FC236}">
                <a16:creationId xmlns:a16="http://schemas.microsoft.com/office/drawing/2014/main" id="{9CC5E21B-5206-48AC-AA10-06A30F0D50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03780" name="Номер слайда 3">
            <a:extLst>
              <a:ext uri="{FF2B5EF4-FFF2-40B4-BE49-F238E27FC236}">
                <a16:creationId xmlns:a16="http://schemas.microsoft.com/office/drawing/2014/main" id="{6E91507E-32C8-4943-8998-F9C9CE596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ECB44A-9DA1-48F7-BF89-B956A9D9AD0E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Образ слайда 1">
            <a:extLst>
              <a:ext uri="{FF2B5EF4-FFF2-40B4-BE49-F238E27FC236}">
                <a16:creationId xmlns:a16="http://schemas.microsoft.com/office/drawing/2014/main" id="{6D79F88F-D685-40C6-ACF4-98AAEF4640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Заметки 2">
            <a:extLst>
              <a:ext uri="{FF2B5EF4-FFF2-40B4-BE49-F238E27FC236}">
                <a16:creationId xmlns:a16="http://schemas.microsoft.com/office/drawing/2014/main" id="{08BB064B-AC7A-4E1A-8485-EDE9899E9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05828" name="Номер слайда 3">
            <a:extLst>
              <a:ext uri="{FF2B5EF4-FFF2-40B4-BE49-F238E27FC236}">
                <a16:creationId xmlns:a16="http://schemas.microsoft.com/office/drawing/2014/main" id="{17E31B10-DDB5-4462-A011-004D27670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764B128-3F5F-47F1-8253-FA65B3473548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Образ слайда 1">
            <a:extLst>
              <a:ext uri="{FF2B5EF4-FFF2-40B4-BE49-F238E27FC236}">
                <a16:creationId xmlns:a16="http://schemas.microsoft.com/office/drawing/2014/main" id="{6D79F88F-D685-40C6-ACF4-98AAEF4640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Заметки 2">
            <a:extLst>
              <a:ext uri="{FF2B5EF4-FFF2-40B4-BE49-F238E27FC236}">
                <a16:creationId xmlns:a16="http://schemas.microsoft.com/office/drawing/2014/main" id="{08BB064B-AC7A-4E1A-8485-EDE9899E9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05828" name="Номер слайда 3">
            <a:extLst>
              <a:ext uri="{FF2B5EF4-FFF2-40B4-BE49-F238E27FC236}">
                <a16:creationId xmlns:a16="http://schemas.microsoft.com/office/drawing/2014/main" id="{17E31B10-DDB5-4462-A011-004D27670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764B128-3F5F-47F1-8253-FA65B3473548}" type="slidenum">
              <a:rPr lang="ru-RU" altLang="ru-RU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034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Образ слайда 1">
            <a:extLst>
              <a:ext uri="{FF2B5EF4-FFF2-40B4-BE49-F238E27FC236}">
                <a16:creationId xmlns:a16="http://schemas.microsoft.com/office/drawing/2014/main" id="{C9C75D87-1DC8-483F-865E-AD0B73663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Заметки 2">
            <a:extLst>
              <a:ext uri="{FF2B5EF4-FFF2-40B4-BE49-F238E27FC236}">
                <a16:creationId xmlns:a16="http://schemas.microsoft.com/office/drawing/2014/main" id="{1C0103F2-0E01-4204-91C6-2296AE6A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14020" name="Номер слайда 3">
            <a:extLst>
              <a:ext uri="{FF2B5EF4-FFF2-40B4-BE49-F238E27FC236}">
                <a16:creationId xmlns:a16="http://schemas.microsoft.com/office/drawing/2014/main" id="{9AB361D8-52C2-4392-ADC8-F3FFF33C3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1955F7-3F2B-4178-91AD-0AFDEC35AD0A}" type="slidenum">
              <a:rPr lang="ru-RU" altLang="ru-RU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>
            <a:extLst>
              <a:ext uri="{FF2B5EF4-FFF2-40B4-BE49-F238E27FC236}">
                <a16:creationId xmlns:a16="http://schemas.microsoft.com/office/drawing/2014/main" id="{15862E6E-F5D1-4BA1-83AC-05D819FC09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Заметки 2">
            <a:extLst>
              <a:ext uri="{FF2B5EF4-FFF2-40B4-BE49-F238E27FC236}">
                <a16:creationId xmlns:a16="http://schemas.microsoft.com/office/drawing/2014/main" id="{A8B4E11E-D17C-4963-8CEB-F76FD884A1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36196" name="Номер слайда 3">
            <a:extLst>
              <a:ext uri="{FF2B5EF4-FFF2-40B4-BE49-F238E27FC236}">
                <a16:creationId xmlns:a16="http://schemas.microsoft.com/office/drawing/2014/main" id="{111EE086-EFF9-435A-B111-9ABA7876B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557791-04A1-493E-9AD4-0B0C97A3AE78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4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8698C5B-01F0-4DE7-883F-C33F9B1CE8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7">
            <a:extLst>
              <a:ext uri="{FF2B5EF4-FFF2-40B4-BE49-F238E27FC236}">
                <a16:creationId xmlns:a16="http://schemas.microsoft.com/office/drawing/2014/main" id="{4CD1E802-9D01-41CF-B56C-A68ADE57F46F}"/>
              </a:ext>
            </a:extLst>
          </p:cNvPr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0DA7261-14A6-432E-9D36-5310ED8D7B48}"/>
              </a:ext>
            </a:extLst>
          </p:cNvPr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3160906-99D7-4B27-ABB2-33D249315DC9}"/>
              </a:ext>
            </a:extLst>
          </p:cNvPr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9F031A0-B81D-41B5-92FF-C6A2999FC951}"/>
              </a:ext>
            </a:extLst>
          </p:cNvPr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1148B5A-98D9-4619-8DFD-706640E86A8E}"/>
              </a:ext>
            </a:extLst>
          </p:cNvPr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45EDE9E-E3CA-46C9-AAFC-0214DAB7F507}"/>
              </a:ext>
            </a:extLst>
          </p:cNvPr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6267B32-E431-4674-AD1C-BC014AFBDF43}"/>
              </a:ext>
            </a:extLst>
          </p:cNvPr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BFA5714-08A4-4FF7-8847-624473E6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5C95D2-3A34-4849-B08E-A3B8672C43B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726F337-0F48-4B68-A135-2E7BB3E1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1CCEF9-CCE5-47A8-8B9A-6B427789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latin typeface="Arial" panose="020B0604020202020204" pitchFamily="34" charset="0"/>
              </a:defRPr>
            </a:lvl1pPr>
          </a:lstStyle>
          <a:p>
            <a:fld id="{CBB54E38-31EB-42A7-936B-4B3289A666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2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9B149-6B93-4B4A-919B-4948852EA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9F17D5-D69F-4401-A3B8-D4817A8610A5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7D4D-9156-470C-903F-B846B7BA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9287-734C-41F3-B3F3-683696A0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C5A580-3CB5-47C9-99DE-55463D85EE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556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F05A51E-A969-4C47-94EF-A8E0BE7DBC69}"/>
              </a:ext>
            </a:extLst>
          </p:cNvPr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97F640D-FB9E-4DE5-941D-B9A3B9649075}"/>
              </a:ext>
            </a:extLst>
          </p:cNvPr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B5D6AC-6061-4C2A-993F-82E92573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5AF15D-881B-4D9C-A2C3-17954A273366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9B57C6-F61D-4D8D-AEB2-3E4EE971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1698B9-8AE2-4C1D-AD0F-0E1CC2C2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0CBFEA2-9D17-4EF2-BEF5-C2C66DE3CF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8114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E041A0-7D77-4280-837E-B23FCD8CF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4FF5A3-C200-4C92-B43C-9DE1A447F570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82B6C-6191-46A0-8824-AEB1A725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ED687-F9BE-4450-97A7-C1ECEF68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321102-FE93-4939-9253-65CC83DF4F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411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AEBEEF-59F4-4F1A-82E7-365B3225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7D049A-06BE-4673-BB39-872A6DA9D755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9DBBFA-5DA5-4D65-B521-506E623B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A006B9-A3C4-45ED-B9F2-F71ABED0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5F66E3C-429D-40C5-BBA5-124576069F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428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9CF22-A413-4223-99EF-EC2D88F6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4EF4DA-71A9-46CB-AA9C-667F919CE1FD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94E01-4EB1-4EE2-B636-A0E2E664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34ED39-3838-47A4-AFE8-CF6C45F8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5184ECA-1B8A-420A-BDD3-4B8721A73D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252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8EB6C-5E77-4AF6-B52D-15AFF60F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AD2380-63B9-4289-871B-62789A173781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4A5A4-61A2-48BB-B562-E22D8505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81E50-99E8-4004-9DFF-7745D8A4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8CD5DE6-04B7-495E-A2B4-102146096C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99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C711E1-2AF8-4296-9C11-F11E8814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5E5F89-2B5E-4204-9928-B228852DE3F6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FF53B5-68C8-4C37-9F74-FCD3B3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AFE462-8E46-429B-AAAC-0779661F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A1712B4-10ED-4A1A-8324-D55DFAE499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333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A2C542-40EB-4111-BE5C-15D77BF0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89AEBE-3E49-4617-B7DF-09542849E27B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7F900C-464A-4B2B-9FE2-4D6D6A93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839CE5-3BAE-4925-AF06-4E9D02BF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592C0B-445A-49F2-9C04-23C6DD6CF3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267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CAF14E-1BCC-4387-A9FC-0B96CEAC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D49324-6FB8-467A-9C4C-57EFC5F7AC2F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867F8-930C-4D94-B912-B916B6DE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25E83D-D88E-47D2-A8FB-E688025B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DDD841-4AAB-4FA5-9661-F82916B283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54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56475F-392B-43F9-8E26-4E57B21A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F9BECC-A491-493B-96F4-96A1B9269006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3AE50-5F02-40A5-A813-D495F759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CCDC28-23BE-4501-840A-FDF4C4D6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1DCFC9-B07C-456C-8814-EE7F39F89A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29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0A1C-1D1C-4760-901E-EE4CC8CD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EAE79B-0123-427E-BDB5-0AFC39F47692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563A1-606E-4501-885D-4F1DC8BD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60E4-78FA-498D-8F45-52B02F2E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DC39274-D3E4-4C0B-8C4C-44029C7E12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0186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483C5A-DC4B-432F-AB6F-41882184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751FF1-8B5A-4B91-B435-690B79FD718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85A89F-4CAD-4D19-8298-A41A4085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6F3393-4171-4EB8-84C1-D3BDF6E5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C70053C-C2FB-4FC5-A4C0-935E8AEC22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261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5DA35-7430-47E1-8689-A2F866FB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0AE095-6B7B-4C7A-B189-7F18E69E8F8D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CAF4A-E578-472B-97AD-7F82EE34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7D288-9BDD-436B-BFCA-B29043E5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D18A8DB-9F5C-4254-8887-AD7173A784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0258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7D7A9E-9382-4DDE-AA7C-C4D6CA21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C5D3B8-56E9-47EF-B719-D520998541CB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6D333-CD7A-4A8D-829F-AD8392FEB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052FF-D1D7-4050-A4D7-989E3213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14652F-4A24-491F-ACEB-31AB2D0400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818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1AFC71D8-9194-4E79-8269-6A1B455AED12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Группа 15">
            <a:extLst>
              <a:ext uri="{FF2B5EF4-FFF2-40B4-BE49-F238E27FC236}">
                <a16:creationId xmlns:a16="http://schemas.microsoft.com/office/drawing/2014/main" id="{7C69C1C9-143F-4332-A169-C427240E4C86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15">
              <a:extLst>
                <a:ext uri="{FF2B5EF4-FFF2-40B4-BE49-F238E27FC236}">
                  <a16:creationId xmlns:a16="http://schemas.microsoft.com/office/drawing/2014/main" id="{A9269204-58A6-4E8A-A9FF-716CCE4E0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" name="Полилиния 18">
              <a:extLst>
                <a:ext uri="{FF2B5EF4-FFF2-40B4-BE49-F238E27FC236}">
                  <a16:creationId xmlns:a16="http://schemas.microsoft.com/office/drawing/2014/main" id="{3BAA007D-3F62-4EE0-9E7C-36C60E46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18">
              <a:extLst>
                <a:ext uri="{FF2B5EF4-FFF2-40B4-BE49-F238E27FC236}">
                  <a16:creationId xmlns:a16="http://schemas.microsoft.com/office/drawing/2014/main" id="{517B6B41-986F-41AA-BCE2-EBFDCA0F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5735155-51BD-4B15-ACDC-C078987DD452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>
            <a:extLst>
              <a:ext uri="{FF2B5EF4-FFF2-40B4-BE49-F238E27FC236}">
                <a16:creationId xmlns:a16="http://schemas.microsoft.com/office/drawing/2014/main" id="{37C37EA6-EB2E-47E7-9A01-FC8BD027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C9AD681E-52A4-478A-9A54-D39A9E1345B1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12" name="Нижний колонтитул 18">
            <a:extLst>
              <a:ext uri="{FF2B5EF4-FFF2-40B4-BE49-F238E27FC236}">
                <a16:creationId xmlns:a16="http://schemas.microsoft.com/office/drawing/2014/main" id="{97D28BFD-896B-4C84-BF66-90F64016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>
            <a:extLst>
              <a:ext uri="{FF2B5EF4-FFF2-40B4-BE49-F238E27FC236}">
                <a16:creationId xmlns:a16="http://schemas.microsoft.com/office/drawing/2014/main" id="{F51DCCAE-BFC8-4C07-AF14-3C928D1F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0D5266-CE43-4636-9B5E-1A73C32B18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3384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3239C-FCE5-4B36-8D91-E3B8C34F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283B7B54-5B4C-49BF-B085-F5B0A5099381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03A6A-182D-4DA0-83FA-85B09877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BB138-DE76-4EC8-9C04-58CCE67F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70CEF2-6A98-4554-89E3-C374ABD024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3062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10">
            <a:extLst>
              <a:ext uri="{FF2B5EF4-FFF2-40B4-BE49-F238E27FC236}">
                <a16:creationId xmlns:a16="http://schemas.microsoft.com/office/drawing/2014/main" id="{59423A7F-6978-469A-87B7-75F78F198A93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Нашивка 11">
            <a:extLst>
              <a:ext uri="{FF2B5EF4-FFF2-40B4-BE49-F238E27FC236}">
                <a16:creationId xmlns:a16="http://schemas.microsoft.com/office/drawing/2014/main" id="{A0E49DCE-5D5C-4500-A9DD-1E56B07522F0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79F1B1D6-BBEE-4D9A-9F18-72070B6E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AB8A257-4D01-4568-B25C-6ECDD3310AB6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2CBC7992-F69F-4DFD-81C7-3D8B4BF9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D12D955-DF06-4F5D-A732-42A2501C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98B2E90-61A8-42F7-BEBB-EA324FAE17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3448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50444C-E9AA-49CB-B7E0-6DF1BFAB9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24AF5788-6D68-4EF1-B74A-5D95F421C0B9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94275A-49F2-47C8-9B1A-0B0F37CF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76A12B-F86E-4447-B6CC-F6A56B06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13CC97F-38BF-435A-815B-AF2D3E99D2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857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7D719F-9CB2-40F8-9EF0-EA3E9708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1CB721A1-201D-4077-849F-988FB52EED01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AD51C-C2AD-4408-ACBB-AFB71643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9B29DB-2274-4A80-BAAB-69A36259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F156F73-E807-4452-82C7-AC271CC3B7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6188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85512D-F803-4467-8DB4-F5FB9BAE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1EEE3ECD-9838-4EB8-8A91-A3AC085AA865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E4A8D2-1732-48A2-978D-37136CF4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6502C8-5A14-41FC-A746-B08E9F09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7D2FD5-E628-4CC9-800D-F893A31EFA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4447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A49221-FE29-4E8C-9B88-FDF7A79D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D5E4375-54E7-4EF0-A5B5-903F915C61DF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9BE2E1-5919-4A38-91E9-8274FD51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ABF6FA-6C0C-4B0D-B036-CEA1F488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7A72E-1368-4733-A63A-CD3CAAE43D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058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B87A065F-2F63-45A6-B053-57EF759DE2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7">
            <a:extLst>
              <a:ext uri="{FF2B5EF4-FFF2-40B4-BE49-F238E27FC236}">
                <a16:creationId xmlns:a16="http://schemas.microsoft.com/office/drawing/2014/main" id="{32E6CE2B-FC2D-4B7D-A053-E8EB5BF51FAC}"/>
              </a:ext>
            </a:extLst>
          </p:cNvPr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CE072A7-0714-4972-A75A-94E3187BCA3C}"/>
              </a:ext>
            </a:extLst>
          </p:cNvPr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5F23E906-C2F4-4812-BF9B-59C8C43915CD}"/>
              </a:ext>
            </a:extLst>
          </p:cNvPr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19C563B0-B956-4800-A6ED-39C1E673D36B}"/>
              </a:ext>
            </a:extLst>
          </p:cNvPr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80075DE-9ACC-4FED-91AF-803CACADF283}"/>
              </a:ext>
            </a:extLst>
          </p:cNvPr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67B38CE-BDF3-452D-937D-7129F237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D7D917-1023-4CBD-BD95-892D70570C2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A721904-C4A6-4D61-AFEB-4A6209B2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BA193EA-2EFF-49AE-B339-DB02D170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06E32CC-B924-4703-A345-A42E942FA8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2011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627EBC-AE9D-486A-88CF-DC91CE85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B889B51A-F106-4BB1-9C9A-F94A76A0F54A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FE70B4-9A2E-4393-A227-B527BF47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3A5179-9187-45F1-A5F6-F4EC2F0D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EA9A442-7CF7-46E6-AD2B-7847DF8F6E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893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0350D1AE-3402-4A00-98F2-3DD29C2CE0A7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" name="Полилиния 15">
            <a:extLst>
              <a:ext uri="{FF2B5EF4-FFF2-40B4-BE49-F238E27FC236}">
                <a16:creationId xmlns:a16="http://schemas.microsoft.com/office/drawing/2014/main" id="{673AFF78-20E5-49E0-AD9F-541A19C56DB1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CD8A5788-77D1-4FC0-8237-6ABC36F3F2EE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3EA7722-1EB7-40BD-A8C0-A462FE0001D0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8">
            <a:extLst>
              <a:ext uri="{FF2B5EF4-FFF2-40B4-BE49-F238E27FC236}">
                <a16:creationId xmlns:a16="http://schemas.microsoft.com/office/drawing/2014/main" id="{4E6E166B-F9F0-403D-8D25-41FCF6A8E369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Нашивка 19">
            <a:extLst>
              <a:ext uri="{FF2B5EF4-FFF2-40B4-BE49-F238E27FC236}">
                <a16:creationId xmlns:a16="http://schemas.microsoft.com/office/drawing/2014/main" id="{EA8D54A3-E868-4C2F-9DF9-969DA02F62D2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>
            <a:extLst>
              <a:ext uri="{FF2B5EF4-FFF2-40B4-BE49-F238E27FC236}">
                <a16:creationId xmlns:a16="http://schemas.microsoft.com/office/drawing/2014/main" id="{7C55E61B-FBA2-49FF-B5A7-61B8BAB2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7F6A24C6-4EC9-4A96-8F3A-7227DB16055C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12" name="Нижний колонтитул 5">
            <a:extLst>
              <a:ext uri="{FF2B5EF4-FFF2-40B4-BE49-F238E27FC236}">
                <a16:creationId xmlns:a16="http://schemas.microsoft.com/office/drawing/2014/main" id="{F1D0DEBD-FF62-4ABD-99CB-63695B5D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0E86D6E3-01F8-44A1-B786-D8BC1E3E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8FEFCE4-4326-4E3A-8D57-8D4C927FF8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159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2EC66-2362-4395-8CB9-AA3FDC40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81449FFD-6651-4709-B91B-B07292482D2D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FFDE13-02A9-4F5C-A580-87316AFE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695348-4FC4-4872-8A59-BE4FA538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0EC169-E91B-4110-8198-4E5FB958BD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9084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C1D15-6C44-47CF-A677-27EA6A4E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C477C72-3321-41BA-8FD0-AD276F3D6FF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3FC81E-A44C-4CE4-95DF-900E3929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B7048B-D8EF-40A5-946C-6082569E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994A9A-1A78-49A9-AD8A-7D3AC83348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443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AA4102-AED1-4C89-BE19-4BF57CFA4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728D68-73DF-40E8-9532-C83E8101E062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37870-C385-4557-AE04-125B1939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62CFE3-274F-417C-A8C5-81DBDDF6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F6E5DF6-1344-4626-9D58-1F89AA2C98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78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263F05-2221-4408-B8B8-7F6DD802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6269AC-6AC0-4EE7-969E-531D074F4650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3D1B59-C76D-4E73-B5D8-D327011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501F6C-38AA-413A-830A-9085FB3B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1D0FD6B-F69F-42E3-A0EC-BBF90368B2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553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906FD5D-A42D-42B1-BFCF-FF50A4CB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817BA0-FB63-47F4-886B-816CD86E5C6E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94BAE5-DE42-457C-812F-7C878DE8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A773D3-B927-4888-A934-163F37F1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C0EC4E9-E80A-45C5-A96B-151BE74A2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330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B1E3A6-AD8B-4386-916B-C1DD243910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" name="Rounded Rectangle 10">
            <a:extLst>
              <a:ext uri="{FF2B5EF4-FFF2-40B4-BE49-F238E27FC236}">
                <a16:creationId xmlns:a16="http://schemas.microsoft.com/office/drawing/2014/main" id="{6DB35ECE-DE80-4638-A9E0-351314A6D7BF}"/>
              </a:ext>
            </a:extLst>
          </p:cNvPr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970F460-6BBC-4BA7-B111-F52FF40F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1D869A-8392-4CA5-9E3E-B9EA4F2592B3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23C53A4-179F-4E5C-A5BB-26898C63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627D35-F632-4EBA-81D9-FDD06C49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E456E1-33FA-4164-BCDA-528C03A99B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4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7946B416-767C-48C2-B9D6-4A987F2C44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11">
            <a:extLst>
              <a:ext uri="{FF2B5EF4-FFF2-40B4-BE49-F238E27FC236}">
                <a16:creationId xmlns:a16="http://schemas.microsoft.com/office/drawing/2014/main" id="{7361FA54-C8F9-47DC-ACDB-758A1E43AF7A}"/>
              </a:ext>
            </a:extLst>
          </p:cNvPr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0F1DDDA-7FFE-4D4B-97DA-C1C67DA3F365}"/>
              </a:ext>
            </a:extLst>
          </p:cNvPr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3803C60-8855-4639-B99C-681449B41D94}"/>
              </a:ext>
            </a:extLst>
          </p:cNvPr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38718AD-0D35-4FE0-ABFB-3FD4C70A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7234CF-4842-488A-961C-2E344004B83A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93AC966-7FC3-403F-877A-82370E8D6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397CCF8-D58F-43FA-B248-EDE3A108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F7856B2-A144-4736-8719-341B3A79EF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98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E43B06-5ACF-4DD3-B45A-60171787EF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8">
            <a:extLst>
              <a:ext uri="{FF2B5EF4-FFF2-40B4-BE49-F238E27FC236}">
                <a16:creationId xmlns:a16="http://schemas.microsoft.com/office/drawing/2014/main" id="{0FD74F4E-8488-4DBE-96CA-5D6F07953EC8}"/>
              </a:ext>
            </a:extLst>
          </p:cNvPr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24BE883-BEC6-47E2-8200-113AA3A58A86}"/>
              </a:ext>
            </a:extLst>
          </p:cNvPr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EB20FDC-B559-4D1F-A355-9743A024C158}"/>
              </a:ext>
            </a:extLst>
          </p:cNvPr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729383B-112F-43F5-A72F-6C5764CB5867}"/>
              </a:ext>
            </a:extLst>
          </p:cNvPr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AACF211-C08E-4090-8958-895D220E0D0C}"/>
              </a:ext>
            </a:extLst>
          </p:cNvPr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5341FE0-63A3-412B-859D-ABD69540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9B6F52-6DFF-4A54-B54F-261981133BC2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AEBD5235-30FE-4833-AA17-96AFC3FB2F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C105EE4-9A43-46B4-9BB4-B663AD8F522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A3AB5096-7DF1-49DF-A1A4-C1A74DD350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8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B71AC6-6F91-4A44-8001-594794C8AE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7" name="Rounded Rectangle 6">
            <a:extLst>
              <a:ext uri="{FF2B5EF4-FFF2-40B4-BE49-F238E27FC236}">
                <a16:creationId xmlns:a16="http://schemas.microsoft.com/office/drawing/2014/main" id="{1DDB8560-2A94-4B27-B6D1-294859EFD07B}"/>
              </a:ext>
            </a:extLst>
          </p:cNvPr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837EC0C-782C-45B7-A7C3-768C5505F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7DFCC-7FB0-4A8D-B631-3B86954D4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1C62103-7206-40A9-8349-84F17399A9F9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DEBA0-6E1D-4893-B981-40C724166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D8B5-4A3C-4718-A2D8-11F90C8E4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ACFA10B-CC7D-49E7-8E61-FB526EC4D95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B9497-2430-423A-A0A1-E73F8CBBE3E8}"/>
              </a:ext>
            </a:extLst>
          </p:cNvPr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2941A5-8DC2-44A9-A6EB-0EF51FDCA689}"/>
              </a:ext>
            </a:extLst>
          </p:cNvPr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7A173-2D97-4E2C-B165-39B60F7F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ABD3D877-CE60-4101-BCB1-6ACE4DE336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7EF27EF3-FDCB-4BA6-9832-B10AAF8138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D90DAB-1110-42FD-9721-0A0F401CE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0C5C23B-D34F-49CA-953E-C061C0D9CF3A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B004C-9D5F-4A95-8AFC-89D120B69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60229A-7F18-43AD-A02D-5ACAF8FA2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D32E668-2E5E-45E9-B132-53160FC87E3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CF3B52BE-56F9-4C8B-B8FE-EB596A451D9F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075" name="Полилиния 11">
            <a:extLst>
              <a:ext uri="{FF2B5EF4-FFF2-40B4-BE49-F238E27FC236}">
                <a16:creationId xmlns:a16="http://schemas.microsoft.com/office/drawing/2014/main" id="{28852A19-D430-4420-A9A6-529E30DAE1DA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id="{AE8978A0-F65E-4022-A96F-F55AC3CE8589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2B288C2-C43A-4B27-9C37-AF8E6F586EE5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05D7342-2EDA-49DD-9139-39CCE90A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81" name="Текст 29">
            <a:extLst>
              <a:ext uri="{FF2B5EF4-FFF2-40B4-BE49-F238E27FC236}">
                <a16:creationId xmlns:a16="http://schemas.microsoft.com/office/drawing/2014/main" id="{6CE78DA9-7166-418A-9440-06B902E6AF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5896E203-563A-4B40-9D33-68398869D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fld id="{C844B9E1-8D8E-4B31-BC1E-0222138851EE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2E084DB6-7294-4C8B-BCB3-C333F08E1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7047FDA8-52E9-4AA5-A613-7725BAB65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D6111EB-E5DB-4B3A-BDC6-0B6088A9CB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43951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all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Особенности кормления телят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116632"/>
            <a:ext cx="1359526" cy="780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805264"/>
            <a:ext cx="379813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24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A764FC1-3260-4B71-853A-EEFBE872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комбикорм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BF1E2A-B8F6-41AB-9FF5-311C19426B1A}"/>
              </a:ext>
            </a:extLst>
          </p:cNvPr>
          <p:cNvSpPr/>
          <p:nvPr/>
        </p:nvSpPr>
        <p:spPr>
          <a:xfrm>
            <a:off x="1043608" y="2394509"/>
            <a:ext cx="7632848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Обеспечить свободный доступ к концентратам (КР-1), </a:t>
            </a:r>
            <a:endParaRPr lang="ru-RU" sz="2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just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2341EA3-A950-48D3-99AF-CA8D8161E87F}"/>
              </a:ext>
            </a:extLst>
          </p:cNvPr>
          <p:cNvSpPr/>
          <p:nvPr/>
        </p:nvSpPr>
        <p:spPr>
          <a:xfrm>
            <a:off x="2843808" y="4432141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400" b="1" dirty="0">
                <a:solidFill>
                  <a:srgbClr val="669900"/>
                </a:solidFill>
              </a:rPr>
              <a:t>уровень сырого протеина </a:t>
            </a:r>
          </a:p>
          <a:p>
            <a:r>
              <a:rPr lang="ru-RU" sz="2400" b="1" dirty="0">
                <a:solidFill>
                  <a:srgbClr val="669900"/>
                </a:solidFill>
              </a:rPr>
              <a:t>должен быть в комбикорме 18–19 %</a:t>
            </a:r>
          </a:p>
          <a:p>
            <a:endParaRPr lang="ru-RU" sz="2400" dirty="0"/>
          </a:p>
          <a:p>
            <a:r>
              <a:rPr lang="ru-RU" sz="240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961F2C-7052-455B-BCA6-9441E1EF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222020"/>
            <a:ext cx="1621085" cy="1248236"/>
          </a:xfrm>
          <a:prstGeom prst="rect">
            <a:avLst/>
          </a:prstGeom>
        </p:spPr>
      </p:pic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D5B240D5-2737-47D5-9B52-F83A08C52A35}"/>
              </a:ext>
            </a:extLst>
          </p:cNvPr>
          <p:cNvSpPr txBox="1">
            <a:spLocks/>
          </p:cNvSpPr>
          <p:nvPr/>
        </p:nvSpPr>
        <p:spPr>
          <a:xfrm>
            <a:off x="107504" y="332656"/>
            <a:ext cx="2396952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ru-RU" sz="2800" i="1" dirty="0">
                <a:solidFill>
                  <a:srgbClr val="00B050"/>
                </a:solidFill>
              </a:rPr>
              <a:t>0-1,5 (2) месяца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FD367D-C1CB-4144-B516-B3A9F2254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108085"/>
            <a:ext cx="1359595" cy="13595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AA9735-2382-41CF-B87D-EE551D201757}"/>
              </a:ext>
            </a:extLst>
          </p:cNvPr>
          <p:cNvSpPr txBox="1"/>
          <p:nvPr/>
        </p:nvSpPr>
        <p:spPr>
          <a:xfrm>
            <a:off x="2343853" y="3399219"/>
            <a:ext cx="4630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Добавлять кукурузу или нет?</a:t>
            </a:r>
          </a:p>
        </p:txBody>
      </p:sp>
      <p:pic>
        <p:nvPicPr>
          <p:cNvPr id="8196" name="Picture 4" descr="Чем отличается норма от норматива">
            <a:extLst>
              <a:ext uri="{FF2B5EF4-FFF2-40B4-BE49-F238E27FC236}">
                <a16:creationId xmlns:a16="http://schemas.microsoft.com/office/drawing/2014/main" id="{5F1C6BD9-C187-4B3E-A1F8-ED307E43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64481"/>
            <a:ext cx="1113903" cy="11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41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459508-18CA-478C-AD7B-97158B43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669900"/>
                </a:solidFill>
              </a:rPr>
              <a:t>Повышаем иммунитет -</a:t>
            </a:r>
            <a:r>
              <a:rPr lang="ru-RU" dirty="0"/>
              <a:t> </a:t>
            </a:r>
            <a:r>
              <a:rPr lang="ru-RU" dirty="0" err="1">
                <a:solidFill>
                  <a:srgbClr val="FF9900"/>
                </a:solidFill>
              </a:rPr>
              <a:t>Биорост</a:t>
            </a:r>
            <a:endParaRPr lang="ru-RU" dirty="0">
              <a:solidFill>
                <a:srgbClr val="FF99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41C1D70-8ABD-4D99-BE4C-12DD1280DF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039332"/>
          <a:ext cx="1386017" cy="109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CorelDRAW" r:id="rId3" imgW="3566160" imgH="2834280" progId="CorelDraw.Graphic.22">
                  <p:embed/>
                </p:oleObj>
              </mc:Choice>
              <mc:Fallback>
                <p:oleObj name="CorelDRAW" r:id="rId3" imgW="3566160" imgH="2834280" progId="CorelDraw.Graphic.2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41C1D70-8ABD-4D99-BE4C-12DD1280D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039332"/>
                        <a:ext cx="1386017" cy="1093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553C94-0671-49AB-BB28-A98366FB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29" y="2257127"/>
            <a:ext cx="1248980" cy="10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2CF922-6657-4B0E-8708-E8D0C3F6D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66" y="3501008"/>
            <a:ext cx="1117724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B3A9B-A8B5-436E-9C6E-7D854CA11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52" y="5007647"/>
            <a:ext cx="1659964" cy="16598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ABCC2E-7D20-442E-8B0D-090A2E689269}"/>
              </a:ext>
            </a:extLst>
          </p:cNvPr>
          <p:cNvSpPr/>
          <p:nvPr/>
        </p:nvSpPr>
        <p:spPr>
          <a:xfrm>
            <a:off x="2483768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Содержит полезные живые бактерии</a:t>
            </a:r>
          </a:p>
          <a:p>
            <a:r>
              <a:rPr lang="en-US" i="1" dirty="0">
                <a:solidFill>
                  <a:srgbClr val="0070C0"/>
                </a:solidFill>
              </a:rPr>
              <a:t>Bacillus licheniformis </a:t>
            </a:r>
            <a:r>
              <a:rPr lang="ru-RU" dirty="0">
                <a:solidFill>
                  <a:srgbClr val="0070C0"/>
                </a:solidFill>
              </a:rPr>
              <a:t>и </a:t>
            </a:r>
            <a:r>
              <a:rPr lang="en-US" i="1" dirty="0">
                <a:solidFill>
                  <a:srgbClr val="0070C0"/>
                </a:solidFill>
              </a:rPr>
              <a:t>Bacillus subtilis 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1ACB20-5AA2-45A5-9C5D-203BFDD887DA}"/>
              </a:ext>
            </a:extLst>
          </p:cNvPr>
          <p:cNvSpPr/>
          <p:nvPr/>
        </p:nvSpPr>
        <p:spPr>
          <a:xfrm>
            <a:off x="2509003" y="22454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669900"/>
                </a:solidFill>
              </a:rPr>
              <a:t>Вытесняет патогенную микрофлору</a:t>
            </a:r>
          </a:p>
          <a:p>
            <a:r>
              <a:rPr lang="ru-RU" dirty="0">
                <a:solidFill>
                  <a:srgbClr val="669900"/>
                </a:solidFill>
              </a:rPr>
              <a:t>из желудочно-кишечного тракта. </a:t>
            </a:r>
          </a:p>
          <a:p>
            <a:r>
              <a:rPr lang="ru-RU" dirty="0" err="1">
                <a:solidFill>
                  <a:srgbClr val="669900"/>
                </a:solidFill>
              </a:rPr>
              <a:t>Профилактирует</a:t>
            </a:r>
            <a:r>
              <a:rPr lang="ru-RU" dirty="0">
                <a:solidFill>
                  <a:srgbClr val="669900"/>
                </a:solidFill>
              </a:rPr>
              <a:t> диарею.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956C3E-A57A-46D4-8409-BB8A7AE26707}"/>
              </a:ext>
            </a:extLst>
          </p:cNvPr>
          <p:cNvSpPr/>
          <p:nvPr/>
        </p:nvSpPr>
        <p:spPr>
          <a:xfrm>
            <a:off x="2543200" y="36351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Подавляет развитие кишечной палочки,</a:t>
            </a:r>
          </a:p>
          <a:p>
            <a:r>
              <a:rPr lang="ru-RU" dirty="0" err="1">
                <a:solidFill>
                  <a:srgbClr val="7030A0"/>
                </a:solidFill>
              </a:rPr>
              <a:t>салмонелл</a:t>
            </a:r>
            <a:r>
              <a:rPr lang="ru-RU" dirty="0">
                <a:solidFill>
                  <a:srgbClr val="7030A0"/>
                </a:solidFill>
              </a:rPr>
              <a:t>, </a:t>
            </a:r>
            <a:r>
              <a:rPr lang="ru-RU" dirty="0" err="1">
                <a:solidFill>
                  <a:srgbClr val="7030A0"/>
                </a:solidFill>
              </a:rPr>
              <a:t>клостридий</a:t>
            </a:r>
            <a:r>
              <a:rPr lang="ru-RU" dirty="0">
                <a:solidFill>
                  <a:srgbClr val="7030A0"/>
                </a:solidFill>
              </a:rPr>
              <a:t> и других </a:t>
            </a:r>
          </a:p>
          <a:p>
            <a:r>
              <a:rPr lang="ru-RU" dirty="0">
                <a:solidFill>
                  <a:srgbClr val="7030A0"/>
                </a:solidFill>
              </a:rPr>
              <a:t>болезнетворных бактерий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5796986-1B7B-4B2F-9885-87AEC940F800}"/>
              </a:ext>
            </a:extLst>
          </p:cNvPr>
          <p:cNvSpPr/>
          <p:nvPr/>
        </p:nvSpPr>
        <p:spPr>
          <a:xfrm>
            <a:off x="2509003" y="500764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highlight>
                  <a:srgbClr val="FF9900"/>
                </a:highlight>
              </a:rPr>
              <a:t>Применять с молоком из расчета 1-2 г на выпойку путем добавления в молочное такси или индивидуально с первых дней жизни на протяжении всего молочного периода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96753D-BFF3-4DD5-B1AD-773C6927B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352" y="6021288"/>
            <a:ext cx="1359526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1BC8483-3C01-4074-9F67-BF5F47967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669900"/>
                </a:solidFill>
              </a:rPr>
              <a:t>Повышаем иммунитет –</a:t>
            </a: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</a:rPr>
              <a:t>УФ лампы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190963B0-A490-4D7D-A24A-D5CE7A1B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77397" r="53992" b="2911"/>
          <a:stretch>
            <a:fillRect/>
          </a:stretch>
        </p:blipFill>
        <p:spPr bwMode="auto">
          <a:xfrm>
            <a:off x="683568" y="1844824"/>
            <a:ext cx="30956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8D246C-856A-44B8-B6A6-670302ED2C77}"/>
              </a:ext>
            </a:extLst>
          </p:cNvPr>
          <p:cNvSpPr/>
          <p:nvPr/>
        </p:nvSpPr>
        <p:spPr>
          <a:xfrm>
            <a:off x="179512" y="3594398"/>
            <a:ext cx="8669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Вырабатывается витамин </a:t>
            </a:r>
            <a:r>
              <a:rPr lang="en-US" dirty="0"/>
              <a:t>D</a:t>
            </a:r>
            <a:r>
              <a:rPr lang="ru-RU" baseline="-25000" dirty="0"/>
              <a:t>3</a:t>
            </a:r>
            <a:r>
              <a:rPr lang="ru-RU" dirty="0"/>
              <a:t>, повышается усвояемость кальция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Повышается иммунитет, увеличивается количество защитных γ-глобулинов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Повышается молочная продуктивность и привесы, улучшается сохранность телят</a:t>
            </a:r>
          </a:p>
          <a:p>
            <a:endParaRPr lang="ru-RU" dirty="0">
              <a:solidFill>
                <a:srgbClr val="6699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A259D4-D6DC-422E-8726-04C655F5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093296"/>
            <a:ext cx="1359526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60485C9-28CF-4C19-8682-98041089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509120"/>
            <a:ext cx="8229600" cy="4525962"/>
          </a:xfrm>
        </p:spPr>
        <p:txBody>
          <a:bodyPr/>
          <a:lstStyle/>
          <a:p>
            <a:r>
              <a:rPr lang="ru-RU" dirty="0"/>
              <a:t>Должны съедать 1 кг комбикорма в день</a:t>
            </a:r>
          </a:p>
          <a:p>
            <a:endParaRPr lang="ru-RU" dirty="0"/>
          </a:p>
          <a:p>
            <a:r>
              <a:rPr lang="ru-RU" dirty="0"/>
              <a:t>Вес теленка 60-80 кг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570283C-4B2E-489D-8EBF-3E4096D0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Отъём телят 45-60 </a:t>
            </a:r>
            <a:r>
              <a:rPr lang="ru-RU" dirty="0" err="1"/>
              <a:t>дн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03F3CE-9058-47C4-A45E-5D18881E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484784"/>
            <a:ext cx="4274864" cy="24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4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729E49-D945-4598-A810-375334C6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8315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400" dirty="0">
                <a:effectLst/>
              </a:rPr>
              <a:t>Секция телят (45 дней — 4 месяца)</a:t>
            </a:r>
            <a:endParaRPr lang="ru-RU" dirty="0"/>
          </a:p>
        </p:txBody>
      </p:sp>
      <p:pic>
        <p:nvPicPr>
          <p:cNvPr id="202763" name="Picture 13">
            <a:extLst>
              <a:ext uri="{FF2B5EF4-FFF2-40B4-BE49-F238E27FC236}">
                <a16:creationId xmlns:a16="http://schemas.microsoft.com/office/drawing/2014/main" id="{826B68CF-E219-43DD-98E8-BED12B6F5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2190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4" name="Picture 14">
            <a:extLst>
              <a:ext uri="{FF2B5EF4-FFF2-40B4-BE49-F238E27FC236}">
                <a16:creationId xmlns:a16="http://schemas.microsoft.com/office/drawing/2014/main" id="{9611472B-40FE-4688-AFF9-278B7A6C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22E11D-A756-4944-AD8D-6AB6E499B9BA}"/>
              </a:ext>
            </a:extLst>
          </p:cNvPr>
          <p:cNvSpPr/>
          <p:nvPr/>
        </p:nvSpPr>
        <p:spPr>
          <a:xfrm>
            <a:off x="5436097" y="3717031"/>
            <a:ext cx="288700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70 % концентраты</a:t>
            </a: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30BE88-C373-406F-ADA7-50B1B7C93177}"/>
              </a:ext>
            </a:extLst>
          </p:cNvPr>
          <p:cNvSpPr/>
          <p:nvPr/>
        </p:nvSpPr>
        <p:spPr>
          <a:xfrm>
            <a:off x="827584" y="3724131"/>
            <a:ext cx="302640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30 % основной корм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4FFBE-A177-4216-A7FA-C854E5F2553E}"/>
              </a:ext>
            </a:extLst>
          </p:cNvPr>
          <p:cNvSpPr txBox="1"/>
          <p:nvPr/>
        </p:nvSpPr>
        <p:spPr>
          <a:xfrm>
            <a:off x="683568" y="4333289"/>
            <a:ext cx="82296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25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Вес теленка (2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мес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) 60-80 кг</a:t>
            </a:r>
          </a:p>
          <a:p>
            <a:pPr marL="365125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Вес теленка (4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мес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) 115-130 кг</a:t>
            </a:r>
          </a:p>
          <a:p>
            <a:pPr marL="365125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109537" marR="0" lvl="0" algn="ctr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tabLst/>
              <a:defRPr/>
            </a:pPr>
            <a:r>
              <a:rPr lang="ru-RU" sz="2700" b="1" i="1" dirty="0">
                <a:solidFill>
                  <a:srgbClr val="C00000"/>
                </a:solidFill>
                <a:latin typeface="Lucida Sans Unicode"/>
                <a:cs typeface="+mn-cs"/>
              </a:rPr>
              <a:t>                                  КР – 1 или КР – 2?</a:t>
            </a:r>
            <a:endParaRPr kumimoji="0" lang="ru-RU" sz="2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4F56AB-C67B-4EBE-A21B-E0D62CA64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5445224"/>
            <a:ext cx="1021924" cy="10219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F9BEA83-108C-42E1-AE97-E3B34B2FD6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703702"/>
              </p:ext>
            </p:extLst>
          </p:nvPr>
        </p:nvGraphicFramePr>
        <p:xfrm>
          <a:off x="611188" y="4076700"/>
          <a:ext cx="8291512" cy="2376636"/>
        </p:xfrm>
        <a:graphic>
          <a:graphicData uri="http://schemas.openxmlformats.org/drawingml/2006/table">
            <a:tbl>
              <a:tblPr firstRow="1" firstCol="1" bandRow="1"/>
              <a:tblGrid>
                <a:gridCol w="829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8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Сырого протеина в сухом веществе рациона должно содержаться 17–18 %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3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Вес теленка в 6 </a:t>
                      </a:r>
                      <a:r>
                        <a:rPr lang="ru-R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мес</a:t>
                      </a: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150 – 200 кг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F854763-5AA4-443F-9F78-197D5379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400" dirty="0">
                <a:effectLst/>
              </a:rPr>
              <a:t>Секция телят (4 месяца — 6 месяцев)</a:t>
            </a:r>
            <a:endParaRPr lang="ru-RU" dirty="0"/>
          </a:p>
        </p:txBody>
      </p:sp>
      <p:pic>
        <p:nvPicPr>
          <p:cNvPr id="204814" name="Picture 13">
            <a:extLst>
              <a:ext uri="{FF2B5EF4-FFF2-40B4-BE49-F238E27FC236}">
                <a16:creationId xmlns:a16="http://schemas.microsoft.com/office/drawing/2014/main" id="{5D04BE75-0E8D-4A49-9347-B8AB25C4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096963"/>
            <a:ext cx="2190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5" name="Picture 14">
            <a:extLst>
              <a:ext uri="{FF2B5EF4-FFF2-40B4-BE49-F238E27FC236}">
                <a16:creationId xmlns:a16="http://schemas.microsoft.com/office/drawing/2014/main" id="{95ACE6B6-E735-4BF7-A286-8B62DEB0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525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587000-8687-45F1-9B0A-4269BA62580C}"/>
              </a:ext>
            </a:extLst>
          </p:cNvPr>
          <p:cNvSpPr/>
          <p:nvPr/>
        </p:nvSpPr>
        <p:spPr>
          <a:xfrm>
            <a:off x="5364993" y="3256786"/>
            <a:ext cx="288700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50 % концентраты</a:t>
            </a:r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873924-6537-4FA6-BC99-59AB9F75F42F}"/>
              </a:ext>
            </a:extLst>
          </p:cNvPr>
          <p:cNvSpPr/>
          <p:nvPr/>
        </p:nvSpPr>
        <p:spPr>
          <a:xfrm>
            <a:off x="756480" y="3263886"/>
            <a:ext cx="302640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50 % основной корм</a:t>
            </a:r>
            <a:endParaRPr lang="ru-RU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F9BEA83-108C-42E1-AE97-E3B34B2FD6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1188" y="4076700"/>
          <a:ext cx="8291512" cy="2376636"/>
        </p:xfrm>
        <a:graphic>
          <a:graphicData uri="http://schemas.openxmlformats.org/drawingml/2006/table">
            <a:tbl>
              <a:tblPr firstRow="1" firstCol="1" bandRow="1"/>
              <a:tblGrid>
                <a:gridCol w="829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8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Сырого протеина в сухом веществе рациона должно содержаться 17–18 %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3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Вес теленка в 6 </a:t>
                      </a:r>
                      <a:r>
                        <a:rPr lang="ru-R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мес</a:t>
                      </a: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150 – 200 кг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F854763-5AA4-443F-9F78-197D5379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400" dirty="0">
                <a:effectLst/>
              </a:rPr>
              <a:t>Секция телят (6 месяцев — осеменение)</a:t>
            </a:r>
            <a:endParaRPr lang="ru-RU" dirty="0"/>
          </a:p>
        </p:txBody>
      </p:sp>
      <p:pic>
        <p:nvPicPr>
          <p:cNvPr id="204814" name="Picture 13">
            <a:extLst>
              <a:ext uri="{FF2B5EF4-FFF2-40B4-BE49-F238E27FC236}">
                <a16:creationId xmlns:a16="http://schemas.microsoft.com/office/drawing/2014/main" id="{5D04BE75-0E8D-4A49-9347-B8AB25C4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096963"/>
            <a:ext cx="2190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5" name="Picture 14">
            <a:extLst>
              <a:ext uri="{FF2B5EF4-FFF2-40B4-BE49-F238E27FC236}">
                <a16:creationId xmlns:a16="http://schemas.microsoft.com/office/drawing/2014/main" id="{95ACE6B6-E735-4BF7-A286-8B62DEB0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525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587000-8687-45F1-9B0A-4269BA62580C}"/>
              </a:ext>
            </a:extLst>
          </p:cNvPr>
          <p:cNvSpPr/>
          <p:nvPr/>
        </p:nvSpPr>
        <p:spPr>
          <a:xfrm>
            <a:off x="5364993" y="3256786"/>
            <a:ext cx="288700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30 % концентраты</a:t>
            </a:r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873924-6537-4FA6-BC99-59AB9F75F42F}"/>
              </a:ext>
            </a:extLst>
          </p:cNvPr>
          <p:cNvSpPr/>
          <p:nvPr/>
        </p:nvSpPr>
        <p:spPr>
          <a:xfrm>
            <a:off x="756480" y="3263886"/>
            <a:ext cx="302640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70 % основной корм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9538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FEE6243-F1BC-4E66-ACC7-B637DC7466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051644"/>
              </p:ext>
            </p:extLst>
          </p:nvPr>
        </p:nvGraphicFramePr>
        <p:xfrm>
          <a:off x="827088" y="4437063"/>
          <a:ext cx="8218487" cy="2101850"/>
        </p:xfrm>
        <a:graphic>
          <a:graphicData uri="http://schemas.openxmlformats.org/drawingml/2006/table">
            <a:tbl>
              <a:tblPr firstRow="1" firstCol="1" bandRow="1"/>
              <a:tblGrid>
                <a:gridCol w="641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После осеменения телок исключить выдачу концентрированных кормов и кукурузного силоса (во избежание ожирения). В рацион должны входить сенаж из злаковых травосмесей и сено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0" marR="64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После осеменения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14–15-месячном возрасте при достижении живой массы не менее 360 кг</a:t>
                      </a:r>
                      <a:endParaRPr lang="ru-RU" sz="16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0" marR="64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FE841-00D6-4452-BA41-1763AA62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400" dirty="0">
                <a:effectLst/>
              </a:rPr>
              <a:t>Секция телек осеменение — нетели до родов</a:t>
            </a:r>
            <a:endParaRPr lang="ru-RU" dirty="0"/>
          </a:p>
        </p:txBody>
      </p:sp>
      <p:pic>
        <p:nvPicPr>
          <p:cNvPr id="213003" name="Picture 13">
            <a:extLst>
              <a:ext uri="{FF2B5EF4-FFF2-40B4-BE49-F238E27FC236}">
                <a16:creationId xmlns:a16="http://schemas.microsoft.com/office/drawing/2014/main" id="{9861D522-E646-4387-958B-660D2D46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2190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4" name="Picture 14">
            <a:extLst>
              <a:ext uri="{FF2B5EF4-FFF2-40B4-BE49-F238E27FC236}">
                <a16:creationId xmlns:a16="http://schemas.microsoft.com/office/drawing/2014/main" id="{59FC0288-3177-4FBA-9D3C-DE34F3E9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12875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43AAF4-7F36-4C2C-8C6B-25D0F84B73A0}"/>
              </a:ext>
            </a:extLst>
          </p:cNvPr>
          <p:cNvSpPr/>
          <p:nvPr/>
        </p:nvSpPr>
        <p:spPr>
          <a:xfrm>
            <a:off x="5595770" y="3861048"/>
            <a:ext cx="288700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концентраты</a:t>
            </a:r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633E9C-CB24-4D5C-AFA0-8E4BB7C87A97}"/>
              </a:ext>
            </a:extLst>
          </p:cNvPr>
          <p:cNvSpPr/>
          <p:nvPr/>
        </p:nvSpPr>
        <p:spPr>
          <a:xfrm>
            <a:off x="827584" y="3724131"/>
            <a:ext cx="318029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100 % основной корм</a:t>
            </a:r>
            <a:endParaRPr lang="ru-RU" b="1" dirty="0"/>
          </a:p>
        </p:txBody>
      </p:sp>
      <p:sp>
        <p:nvSpPr>
          <p:cNvPr id="2" name="Знак запрета 1">
            <a:extLst>
              <a:ext uri="{FF2B5EF4-FFF2-40B4-BE49-F238E27FC236}">
                <a16:creationId xmlns:a16="http://schemas.microsoft.com/office/drawing/2014/main" id="{A853CC24-2DD0-435E-8694-3136B4935889}"/>
              </a:ext>
            </a:extLst>
          </p:cNvPr>
          <p:cNvSpPr/>
          <p:nvPr/>
        </p:nvSpPr>
        <p:spPr>
          <a:xfrm>
            <a:off x="5539172" y="1108110"/>
            <a:ext cx="2952328" cy="2599387"/>
          </a:xfrm>
          <a:prstGeom prst="noSmoking">
            <a:avLst>
              <a:gd name="adj" fmla="val 8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CB8E4-F766-4E38-BB9A-1C64CAD6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19" y="188640"/>
            <a:ext cx="9144000" cy="411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4CDCC-5746-4B42-8339-13E684342F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019" y="4290128"/>
            <a:ext cx="3101525" cy="139691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20E94C-5300-421C-B515-0B5FF6492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507" y="4302662"/>
            <a:ext cx="3045865" cy="137184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EE2D7-FCCD-4C1D-922A-4CCC67477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879" y="4302662"/>
            <a:ext cx="3045867" cy="13718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6220" y="5699306"/>
            <a:ext cx="4070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u="sng" cap="none" spc="0" dirty="0">
                <a:ln/>
                <a:solidFill>
                  <a:srgbClr val="0070C0"/>
                </a:solidFill>
                <a:effectLst/>
              </a:rPr>
              <a:t>labfarma.by</a:t>
            </a:r>
            <a:endParaRPr lang="ru-RU" sz="5400" b="1" u="sng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812" y="277844"/>
            <a:ext cx="1359526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3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3" name="Rectangle 9">
            <a:extLst>
              <a:ext uri="{FF2B5EF4-FFF2-40B4-BE49-F238E27FC236}">
                <a16:creationId xmlns:a16="http://schemas.microsoft.com/office/drawing/2014/main" id="{4D3B3E1F-A435-4DA4-9996-D1473C8C5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5467168"/>
            <a:ext cx="934179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sz="1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Докладчик: кандидат ветеринарных наук, доцент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Финогенов Артём Юрьевич</a:t>
            </a:r>
          </a:p>
          <a:p>
            <a:pPr eaLnBrk="1" hangingPunct="1">
              <a:defRPr/>
            </a:pPr>
            <a:endParaRPr lang="ru-RU" sz="24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3FBB6-257B-44D3-B467-3601A083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dirty="0" err="1">
                <a:solidFill>
                  <a:schemeClr val="accent2">
                    <a:lumMod val="75000"/>
                  </a:schemeClr>
                </a:solidFill>
              </a:rPr>
              <a:t>Лаб</a:t>
            </a:r>
            <a:r>
              <a:rPr lang="ru-RU" sz="8800" dirty="0" err="1">
                <a:solidFill>
                  <a:schemeClr val="accent4">
                    <a:lumMod val="75000"/>
                  </a:schemeClr>
                </a:solidFill>
              </a:rPr>
              <a:t>Фарма</a:t>
            </a:r>
            <a:endParaRPr lang="ru-RU" sz="8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CB8E4-F766-4E38-BB9A-1C64CAD6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3412320-87FF-4AC2-BC88-4CB1F882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8" y="1484784"/>
            <a:ext cx="8229600" cy="45259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rgbClr val="FF9900"/>
                </a:solidFill>
              </a:rPr>
              <a:t>Основана в 2011 г</a:t>
            </a:r>
          </a:p>
          <a:p>
            <a:endParaRPr lang="ru-RU" b="1" dirty="0">
              <a:solidFill>
                <a:srgbClr val="FF9900"/>
              </a:solidFill>
            </a:endParaRPr>
          </a:p>
          <a:p>
            <a:r>
              <a:rPr lang="ru-RU" b="1" dirty="0">
                <a:solidFill>
                  <a:srgbClr val="FF9900"/>
                </a:solidFill>
              </a:rPr>
              <a:t>В штате 3 кандидата наук</a:t>
            </a:r>
          </a:p>
          <a:p>
            <a:endParaRPr lang="ru-RU" b="1" dirty="0">
              <a:solidFill>
                <a:srgbClr val="FF9900"/>
              </a:solidFill>
            </a:endParaRPr>
          </a:p>
          <a:p>
            <a:r>
              <a:rPr lang="ru-RU" b="1" dirty="0">
                <a:solidFill>
                  <a:srgbClr val="FF9900"/>
                </a:solidFill>
              </a:rPr>
              <a:t>Собственные разработки и производство</a:t>
            </a:r>
          </a:p>
          <a:p>
            <a:endParaRPr lang="ru-RU" dirty="0"/>
          </a:p>
          <a:p>
            <a:pPr marL="109537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2EE1DB-603C-4E0F-9E5C-AD4A97FF6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1532637"/>
            <a:ext cx="1359526" cy="7803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BF71049-CCA3-4661-A535-25E9AEF4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br>
              <a:rPr lang="ru-RU" altLang="ru-RU" sz="3100" dirty="0">
                <a:solidFill>
                  <a:srgbClr val="4A4A4A"/>
                </a:solidFill>
                <a:effectLst/>
                <a:latin typeface="Source Sans Pro"/>
              </a:rPr>
            </a:br>
            <a:r>
              <a:rPr lang="ru-RU" altLang="ru-RU" sz="3100" dirty="0">
                <a:solidFill>
                  <a:srgbClr val="4A4A4A"/>
                </a:solidFill>
                <a:effectLst/>
                <a:latin typeface="Source Sans Pro"/>
              </a:rPr>
              <a:t>Влияние состояния здоровья телят для будущей продуктивности дойных </a:t>
            </a:r>
            <a:r>
              <a:rPr lang="ru-RU" altLang="ru-RU" sz="3100" dirty="0" err="1">
                <a:solidFill>
                  <a:srgbClr val="4A4A4A"/>
                </a:solidFill>
                <a:effectLst/>
                <a:latin typeface="Source Sans Pro"/>
              </a:rPr>
              <a:t>коров</a:t>
            </a:r>
            <a:br>
              <a:rPr lang="ru-RU" altLang="ru-RU" sz="3100" b="0" dirty="0">
                <a:solidFill>
                  <a:schemeClr val="tx1"/>
                </a:solidFill>
                <a:effectLst/>
              </a:rPr>
            </a:br>
            <a:r>
              <a:rPr lang="ru-RU" altLang="ru-RU" sz="1300" b="0" i="1" dirty="0">
                <a:solidFill>
                  <a:srgbClr val="4A4A4A"/>
                </a:solidFill>
                <a:effectLst/>
                <a:latin typeface="Source Sans Pro"/>
              </a:rPr>
              <a:t>Данные: Юрген </a:t>
            </a:r>
            <a:r>
              <a:rPr lang="ru-RU" altLang="ru-RU" sz="1300" b="0" i="1" dirty="0" err="1">
                <a:solidFill>
                  <a:srgbClr val="4A4A4A"/>
                </a:solidFill>
                <a:effectLst/>
                <a:latin typeface="Source Sans Pro"/>
              </a:rPr>
              <a:t>Трилк</a:t>
            </a:r>
            <a:r>
              <a:rPr lang="ru-RU" altLang="ru-RU" sz="1300" b="0" i="1" dirty="0">
                <a:solidFill>
                  <a:srgbClr val="4A4A4A"/>
                </a:solidFill>
                <a:effectLst/>
                <a:latin typeface="Source Sans Pro"/>
              </a:rPr>
              <a:t> (Германия)</a:t>
            </a:r>
            <a:br>
              <a:rPr lang="ru-RU" altLang="ru-RU" sz="6000" b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D6E234D-9E9F-405A-9CF5-7BB587450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913649"/>
              </p:ext>
            </p:extLst>
          </p:nvPr>
        </p:nvGraphicFramePr>
        <p:xfrm>
          <a:off x="179512" y="1700808"/>
          <a:ext cx="8784977" cy="2904728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val="205178224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6141495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59376805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036599172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val="2171304383"/>
                    </a:ext>
                  </a:extLst>
                </a:gridCol>
              </a:tblGrid>
              <a:tr h="1247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Показатель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Здоровый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Заболевал 1 раз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Заболевал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2 раза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Заболевал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</a:rPr>
                        <a:t>3 и больше раз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814115"/>
                  </a:ext>
                </a:extLst>
              </a:tr>
              <a:tr h="475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</a:rPr>
                        <a:t>Жизненный</a:t>
                      </a:r>
                      <a:br>
                        <a:rPr lang="ru-RU" sz="2000" b="1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2000" b="1">
                          <a:effectLst/>
                          <a:latin typeface="Arial" panose="020B0604020202020204" pitchFamily="34" charset="0"/>
                        </a:rPr>
                        <a:t>удой, кг</a:t>
                      </a:r>
                      <a:endParaRPr lang="ru-RU" sz="200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28 539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26 166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24 195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21 957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127097"/>
                  </a:ext>
                </a:extLst>
              </a:tr>
              <a:tr h="585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</a:rPr>
                        <a:t>Содержание</a:t>
                      </a:r>
                      <a:br>
                        <a:rPr lang="ru-RU" sz="2000" b="1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2000" b="1">
                          <a:effectLst/>
                          <a:latin typeface="Arial" panose="020B0604020202020204" pitchFamily="34" charset="0"/>
                        </a:rPr>
                        <a:t>жира и белка, кг</a:t>
                      </a:r>
                      <a:endParaRPr lang="ru-RU" sz="200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2 192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1 980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1 818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</a:rPr>
                        <a:t>1 700</a:t>
                      </a:r>
                      <a:endParaRPr lang="ru-RU" sz="2000" dirty="0">
                        <a:effectLst/>
                      </a:endParaRPr>
                    </a:p>
                  </a:txBody>
                  <a:tcPr marL="54071" marR="54071" marT="33377" marB="33377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779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76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8C5B90-2371-4CF3-846C-9343A9A4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effectLst/>
              </a:rPr>
              <a:t>Переохлаждение — самая большая угроза для новорожденных телят</a:t>
            </a:r>
            <a:endParaRPr lang="ru-RU" sz="3200" dirty="0"/>
          </a:p>
        </p:txBody>
      </p:sp>
      <p:pic>
        <p:nvPicPr>
          <p:cNvPr id="1026" name="Picture 2" descr="Содержание телят - лампа для нагревания">
            <a:extLst>
              <a:ext uri="{FF2B5EF4-FFF2-40B4-BE49-F238E27FC236}">
                <a16:creationId xmlns:a16="http://schemas.microsoft.com/office/drawing/2014/main" id="{A05F7ED3-9404-4847-B392-699E50C2B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" y="1556792"/>
            <a:ext cx="3968583" cy="26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E58DD9-21A1-4879-9C39-D17F2BA3F932}"/>
              </a:ext>
            </a:extLst>
          </p:cNvPr>
          <p:cNvSpPr/>
          <p:nvPr/>
        </p:nvSpPr>
        <p:spPr>
          <a:xfrm>
            <a:off x="459083" y="44371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4A4A4A"/>
                </a:solidFill>
                <a:latin typeface="Source Sans Pro"/>
              </a:rPr>
              <a:t>Если телёнок мокрый – обязательно размещаем в домик  лампу, пока он высохнет.</a:t>
            </a:r>
            <a:endParaRPr lang="ru-RU" dirty="0"/>
          </a:p>
        </p:txBody>
      </p:sp>
      <p:pic>
        <p:nvPicPr>
          <p:cNvPr id="1028" name="Picture 4" descr="Холодный метод содержания телят - много соломы">
            <a:extLst>
              <a:ext uri="{FF2B5EF4-FFF2-40B4-BE49-F238E27FC236}">
                <a16:creationId xmlns:a16="http://schemas.microsoft.com/office/drawing/2014/main" id="{08C1A49E-EBC5-4C1E-A9B3-9ED424CE7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05" y="1578061"/>
            <a:ext cx="3513875" cy="26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C10F03-DCD4-4713-9AE2-7DCE30B58038}"/>
              </a:ext>
            </a:extLst>
          </p:cNvPr>
          <p:cNvSpPr/>
          <p:nvPr/>
        </p:nvSpPr>
        <p:spPr>
          <a:xfrm>
            <a:off x="4932040" y="444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4A4A4A"/>
                </a:solidFill>
                <a:latin typeface="Source Sans Pro"/>
              </a:rPr>
              <a:t>Очень важно, чтобы и в домике, и в боксе было много соломы, она греет.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4624F0-8B50-45E6-AB6E-97B04299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Избегаем сквозняков</a:t>
            </a:r>
          </a:p>
        </p:txBody>
      </p:sp>
      <p:pic>
        <p:nvPicPr>
          <p:cNvPr id="2050" name="Picture 2" descr="Содержание телят зимой - нужны попоны">
            <a:extLst>
              <a:ext uri="{FF2B5EF4-FFF2-40B4-BE49-F238E27FC236}">
                <a16:creationId xmlns:a16="http://schemas.microsoft.com/office/drawing/2014/main" id="{F522C22B-3F2E-4093-8F28-E688C30B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799"/>
            <a:ext cx="3528392" cy="26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одержание телят в зимний период">
            <a:extLst>
              <a:ext uri="{FF2B5EF4-FFF2-40B4-BE49-F238E27FC236}">
                <a16:creationId xmlns:a16="http://schemas.microsoft.com/office/drawing/2014/main" id="{F39FE45C-64FE-41AF-8498-84E78927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6" y="1628799"/>
            <a:ext cx="3546878" cy="26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32C6AD-C070-473F-8F33-94F9627699BB}"/>
              </a:ext>
            </a:extLst>
          </p:cNvPr>
          <p:cNvSpPr/>
          <p:nvPr/>
        </p:nvSpPr>
        <p:spPr>
          <a:xfrm>
            <a:off x="1691680" y="4672207"/>
            <a:ext cx="1808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A4A4A"/>
                </a:solidFill>
                <a:latin typeface="Source Sans Pro"/>
              </a:rPr>
              <a:t>Правильно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B4F902-B6D1-4A1E-87A2-B87F46A01D49}"/>
              </a:ext>
            </a:extLst>
          </p:cNvPr>
          <p:cNvSpPr/>
          <p:nvPr/>
        </p:nvSpPr>
        <p:spPr>
          <a:xfrm>
            <a:off x="6156176" y="4672207"/>
            <a:ext cx="1808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A4A4A"/>
                </a:solidFill>
                <a:latin typeface="Source Sans Pro"/>
              </a:rPr>
              <a:t>Не правильно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00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шибки содержания телят">
            <a:extLst>
              <a:ext uri="{FF2B5EF4-FFF2-40B4-BE49-F238E27FC236}">
                <a16:creationId xmlns:a16="http://schemas.microsoft.com/office/drawing/2014/main" id="{1952FDBB-08F3-44C0-A4AB-E450A058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6274"/>
            <a:ext cx="2952328" cy="39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5B6DBA-0B1B-426C-B054-4EAAB14A8B0D}"/>
              </a:ext>
            </a:extLst>
          </p:cNvPr>
          <p:cNvSpPr/>
          <p:nvPr/>
        </p:nvSpPr>
        <p:spPr>
          <a:xfrm>
            <a:off x="323528" y="508518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4A4A4A"/>
                </a:solidFill>
                <a:latin typeface="Source Sans Pro"/>
              </a:rPr>
              <a:t>Плохой пример: </a:t>
            </a:r>
            <a:r>
              <a:rPr lang="ru-RU" dirty="0">
                <a:solidFill>
                  <a:srgbClr val="4A4A4A"/>
                </a:solidFill>
                <a:latin typeface="Source Sans Pro"/>
              </a:rPr>
              <a:t>в таких условиях содержать телят нельзя: грязно и сыро. Очень мало соломы.</a:t>
            </a:r>
            <a:endParaRPr lang="ru-RU" dirty="0"/>
          </a:p>
        </p:txBody>
      </p:sp>
      <p:pic>
        <p:nvPicPr>
          <p:cNvPr id="3078" name="Picture 6" descr="Ошибки содержания телят - лужи">
            <a:extLst>
              <a:ext uri="{FF2B5EF4-FFF2-40B4-BE49-F238E27FC236}">
                <a16:creationId xmlns:a16="http://schemas.microsoft.com/office/drawing/2014/main" id="{85D70A56-A89F-4C04-ACF8-C2C0C6CA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6485"/>
            <a:ext cx="2944696" cy="39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51CF72-58FA-4AB9-8F65-5CDBAF54AEB1}"/>
              </a:ext>
            </a:extLst>
          </p:cNvPr>
          <p:cNvSpPr/>
          <p:nvPr/>
        </p:nvSpPr>
        <p:spPr>
          <a:xfrm>
            <a:off x="4884117" y="508518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4A4A4A"/>
                </a:solidFill>
                <a:latin typeface="Source Sans Pro"/>
              </a:rPr>
              <a:t>Плохой пример: </a:t>
            </a:r>
            <a:r>
              <a:rPr lang="ru-RU" dirty="0">
                <a:solidFill>
                  <a:srgbClr val="4A4A4A"/>
                </a:solidFill>
                <a:latin typeface="Source Sans Pro"/>
              </a:rPr>
              <a:t>в домики затекает вода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D8610D-CB72-4B95-A144-72491CA0164B}"/>
              </a:ext>
            </a:extLst>
          </p:cNvPr>
          <p:cNvSpPr/>
          <p:nvPr/>
        </p:nvSpPr>
        <p:spPr>
          <a:xfrm>
            <a:off x="467544" y="123415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41414"/>
                </a:solidFill>
                <a:latin typeface="Roboto"/>
              </a:rPr>
              <a:t>Теленок не боится низких температур, </a:t>
            </a:r>
          </a:p>
          <a:p>
            <a:pPr algn="ctr"/>
            <a:r>
              <a:rPr lang="ru-RU" sz="2800" dirty="0">
                <a:solidFill>
                  <a:srgbClr val="141414"/>
                </a:solidFill>
                <a:latin typeface="Roboto"/>
              </a:rPr>
              <a:t>он боится сырости и сквозняков.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3832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3BCD8BE-7C55-4421-9133-E456A8B6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Осушитель подстилки</a:t>
            </a:r>
            <a:br>
              <a:rPr lang="en-US" dirty="0"/>
            </a:br>
            <a:r>
              <a:rPr lang="ru-RU" dirty="0">
                <a:solidFill>
                  <a:srgbClr val="FF9900"/>
                </a:solidFill>
              </a:rPr>
              <a:t>БОДИСОРБ</a:t>
            </a:r>
          </a:p>
        </p:txBody>
      </p:sp>
      <p:pic>
        <p:nvPicPr>
          <p:cNvPr id="7172" name="Picture 4" descr="Dairy Calf Products | TechMix Global">
            <a:extLst>
              <a:ext uri="{FF2B5EF4-FFF2-40B4-BE49-F238E27FC236}">
                <a16:creationId xmlns:a16="http://schemas.microsoft.com/office/drawing/2014/main" id="{F9071E91-43AA-4D50-B94F-4F7C55CD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33999"/>
            <a:ext cx="5973259" cy="23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77620F-E26A-4A58-AD2B-74691CE9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485022"/>
            <a:ext cx="1371027" cy="242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D42FDB-6439-4D62-A96E-DCC4E7E30EB2}"/>
              </a:ext>
            </a:extLst>
          </p:cNvPr>
          <p:cNvSpPr txBox="1"/>
          <p:nvPr/>
        </p:nvSpPr>
        <p:spPr>
          <a:xfrm>
            <a:off x="1043608" y="4005064"/>
            <a:ext cx="69127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33333"/>
                </a:solidFill>
                <a:effectLst/>
                <a:latin typeface="Open Sans"/>
              </a:rPr>
              <a:t>Минеральный сорбент с выраженными сорбционными свойствами</a:t>
            </a:r>
            <a:endParaRPr lang="en-US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33333"/>
                </a:solidFill>
                <a:effectLst/>
                <a:latin typeface="Open Sans"/>
              </a:rPr>
              <a:t>эфирное масло хвойных деревьев, </a:t>
            </a:r>
            <a:endParaRPr lang="en-US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i="0" dirty="0" err="1">
                <a:solidFill>
                  <a:srgbClr val="333333"/>
                </a:solidFill>
                <a:effectLst/>
                <a:latin typeface="Open Sans"/>
              </a:rPr>
              <a:t>биоциды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/>
              </a:rPr>
              <a:t> (четвертичные аммонийные соединения)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12FA6D-71D5-42FA-9758-62557879A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065194"/>
            <a:ext cx="1359526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5382956-174D-4CA5-BB10-F9E2ED95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молоко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15D6BF-33FD-410C-8B36-E35FC179CDF0}"/>
              </a:ext>
            </a:extLst>
          </p:cNvPr>
          <p:cNvSpPr/>
          <p:nvPr/>
        </p:nvSpPr>
        <p:spPr>
          <a:xfrm>
            <a:off x="1115616" y="2564904"/>
            <a:ext cx="6275040" cy="175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Выпойка телят молоком (ЗЦМ) в объеме 10–12 % от живой массы в день при температуре 30–40 °С</a:t>
            </a:r>
            <a:endParaRPr lang="ru-RU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3D503ABE-64B1-44CD-AFD8-8F1736A400B8}"/>
              </a:ext>
            </a:extLst>
          </p:cNvPr>
          <p:cNvSpPr txBox="1">
            <a:spLocks/>
          </p:cNvSpPr>
          <p:nvPr/>
        </p:nvSpPr>
        <p:spPr>
          <a:xfrm>
            <a:off x="107504" y="332656"/>
            <a:ext cx="2396952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ru-RU" sz="2800" i="1" dirty="0">
                <a:solidFill>
                  <a:srgbClr val="00B050"/>
                </a:solidFill>
              </a:rPr>
              <a:t>0-1,5 (2) месяца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2A3C47-DED2-4AC8-B178-A3BBF68E7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109" y="172864"/>
            <a:ext cx="2712825" cy="203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00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760F0A4-2194-4D18-84A5-37FE176F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вода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8B6851-A083-4C1B-94FF-2CDAE4E48B58}"/>
              </a:ext>
            </a:extLst>
          </p:cNvPr>
          <p:cNvSpPr/>
          <p:nvPr/>
        </p:nvSpPr>
        <p:spPr>
          <a:xfrm>
            <a:off x="1292907" y="2216838"/>
            <a:ext cx="5847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lvl="0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Обеспечить свободный доступ к чистой воде (от 2 до 10 л в день)</a:t>
            </a:r>
            <a:endParaRPr lang="ru-RU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F49B46-E79A-4333-96F0-AE0AA7AB248A}"/>
              </a:ext>
            </a:extLst>
          </p:cNvPr>
          <p:cNvSpPr/>
          <p:nvPr/>
        </p:nvSpPr>
        <p:spPr>
          <a:xfrm>
            <a:off x="827584" y="4366361"/>
            <a:ext cx="7956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 холодное время года (температура менее +10 °С) давать теплую воду через 1-2 часа после кормления молоком</a:t>
            </a:r>
            <a:endParaRPr lang="ru-RU" sz="2400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8893E7B2-CC22-4D27-B76D-40BF8C9E5877}"/>
              </a:ext>
            </a:extLst>
          </p:cNvPr>
          <p:cNvSpPr txBox="1">
            <a:spLocks/>
          </p:cNvSpPr>
          <p:nvPr/>
        </p:nvSpPr>
        <p:spPr>
          <a:xfrm>
            <a:off x="2627784" y="3655973"/>
            <a:ext cx="3333056" cy="511263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ru-RU" sz="2800" i="1" dirty="0">
                <a:solidFill>
                  <a:srgbClr val="FF0000"/>
                </a:solidFill>
              </a:rPr>
              <a:t>особенности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A4620-60C1-461D-877B-3798555F5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85" y="274638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996EFD8-A0BE-4DA3-9FD6-096236B622A5}"/>
              </a:ext>
            </a:extLst>
          </p:cNvPr>
          <p:cNvSpPr txBox="1">
            <a:spLocks/>
          </p:cNvSpPr>
          <p:nvPr/>
        </p:nvSpPr>
        <p:spPr>
          <a:xfrm>
            <a:off x="107504" y="332656"/>
            <a:ext cx="2396952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ru-RU" sz="2800" i="1" dirty="0">
                <a:solidFill>
                  <a:srgbClr val="00B050"/>
                </a:solidFill>
              </a:rPr>
              <a:t>0-1,5 (2) месяца</a:t>
            </a:r>
          </a:p>
        </p:txBody>
      </p:sp>
    </p:spTree>
    <p:extLst>
      <p:ext uri="{BB962C8B-B14F-4D97-AF65-F5344CB8AC3E}">
        <p14:creationId xmlns:p14="http://schemas.microsoft.com/office/powerpoint/2010/main" val="269657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форум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 форум</Template>
  <TotalTime>4147</TotalTime>
  <Words>561</Words>
  <Application>Microsoft Office PowerPoint</Application>
  <PresentationFormat>Экран (4:3)</PresentationFormat>
  <Paragraphs>115</Paragraphs>
  <Slides>18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5" baseType="lpstr">
      <vt:lpstr>Arial</vt:lpstr>
      <vt:lpstr>Book Antiqua</vt:lpstr>
      <vt:lpstr>Calibri</vt:lpstr>
      <vt:lpstr>Century Gothic</vt:lpstr>
      <vt:lpstr>Lucida Sans Unicode</vt:lpstr>
      <vt:lpstr>Open Sans</vt:lpstr>
      <vt:lpstr>Roboto</vt:lpstr>
      <vt:lpstr>Source Sans Pro</vt:lpstr>
      <vt:lpstr>Times New Roman</vt:lpstr>
      <vt:lpstr>Verdana</vt:lpstr>
      <vt:lpstr>Wingdings</vt:lpstr>
      <vt:lpstr>Wingdings 2</vt:lpstr>
      <vt:lpstr>Wingdings 3</vt:lpstr>
      <vt:lpstr>Тема форум</vt:lpstr>
      <vt:lpstr>Тема Office</vt:lpstr>
      <vt:lpstr>Открытая</vt:lpstr>
      <vt:lpstr>CorelDRAW</vt:lpstr>
      <vt:lpstr>Презентация PowerPoint</vt:lpstr>
      <vt:lpstr>ЛабФарма</vt:lpstr>
      <vt:lpstr> Влияние состояния здоровья телят для будущей продуктивности дойных коров Данные: Юрген Трилк (Германия) </vt:lpstr>
      <vt:lpstr>Переохлаждение — самая большая угроза для новорожденных телят</vt:lpstr>
      <vt:lpstr>Избегаем сквозняков</vt:lpstr>
      <vt:lpstr>Презентация PowerPoint</vt:lpstr>
      <vt:lpstr>Осушитель подстилки БОДИСОРБ</vt:lpstr>
      <vt:lpstr>молоко</vt:lpstr>
      <vt:lpstr>вода</vt:lpstr>
      <vt:lpstr>комбикорм</vt:lpstr>
      <vt:lpstr>Повышаем иммунитет - Биорост</vt:lpstr>
      <vt:lpstr>Повышаем иммунитет – УФ лампы</vt:lpstr>
      <vt:lpstr>Отъём телят 45-60 дн</vt:lpstr>
      <vt:lpstr>Секция телят (45 дней — 4 месяца)</vt:lpstr>
      <vt:lpstr>Секция телят (4 месяца — 6 месяцев)</vt:lpstr>
      <vt:lpstr>Секция телят (6 месяцев — осеменение)</vt:lpstr>
      <vt:lpstr>Секция телек осеменение — нетели до родов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</dc:creator>
  <cp:lastModifiedBy>Artem F</cp:lastModifiedBy>
  <cp:revision>419</cp:revision>
  <dcterms:created xsi:type="dcterms:W3CDTF">2007-02-01T12:21:32Z</dcterms:created>
  <dcterms:modified xsi:type="dcterms:W3CDTF">2023-03-19T06:32:03Z</dcterms:modified>
</cp:coreProperties>
</file>